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85" r:id="rId5"/>
    <p:sldId id="263" r:id="rId6"/>
    <p:sldId id="296" r:id="rId7"/>
    <p:sldId id="300" r:id="rId8"/>
    <p:sldId id="301" r:id="rId9"/>
    <p:sldId id="302" r:id="rId10"/>
    <p:sldId id="303" r:id="rId11"/>
    <p:sldId id="304" r:id="rId12"/>
    <p:sldId id="305" r:id="rId13"/>
    <p:sldId id="286" r:id="rId14"/>
    <p:sldId id="306" r:id="rId15"/>
    <p:sldId id="307" r:id="rId16"/>
    <p:sldId id="308" r:id="rId17"/>
    <p:sldId id="309" r:id="rId18"/>
    <p:sldId id="310" r:id="rId19"/>
    <p:sldId id="295" r:id="rId20"/>
    <p:sldId id="275" r:id="rId21"/>
    <p:sldId id="312" r:id="rId22"/>
    <p:sldId id="313" r:id="rId23"/>
    <p:sldId id="287" r:id="rId24"/>
    <p:sldId id="314" r:id="rId25"/>
    <p:sldId id="315" r:id="rId26"/>
    <p:sldId id="288" r:id="rId27"/>
    <p:sldId id="316" r:id="rId28"/>
    <p:sldId id="317" r:id="rId29"/>
    <p:sldId id="318" r:id="rId30"/>
    <p:sldId id="319" r:id="rId31"/>
    <p:sldId id="320" r:id="rId32"/>
    <p:sldId id="321" r:id="rId33"/>
    <p:sldId id="322" r:id="rId34"/>
    <p:sldId id="324" r:id="rId35"/>
    <p:sldId id="323" r:id="rId36"/>
    <p:sldId id="260" r:id="rId37"/>
    <p:sldId id="332" r:id="rId38"/>
    <p:sldId id="326" r:id="rId39"/>
    <p:sldId id="327" r:id="rId40"/>
    <p:sldId id="328" r:id="rId41"/>
    <p:sldId id="292" r:id="rId42"/>
    <p:sldId id="329" r:id="rId43"/>
    <p:sldId id="330" r:id="rId44"/>
    <p:sldId id="331" r:id="rId45"/>
    <p:sldId id="333"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E51"/>
    <a:srgbClr val="FFB300"/>
    <a:srgbClr val="5E7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3913D-C822-9F4C-B3A8-BC28A9EDA9A2}" v="28" dt="2021-03-26T18:00:24.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32"/>
    <p:restoredTop sz="94803"/>
  </p:normalViewPr>
  <p:slideViewPr>
    <p:cSldViewPr snapToGrid="0" snapToObjects="1">
      <p:cViewPr varScale="1">
        <p:scale>
          <a:sx n="104" d="100"/>
          <a:sy n="104" d="100"/>
        </p:scale>
        <p:origin x="240"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25" d="100"/>
          <a:sy n="125" d="100"/>
        </p:scale>
        <p:origin x="4024"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12913-D3EA-834D-91FC-509F2ABA965D}" type="datetimeFigureOut">
              <a:rPr lang="en-RO" smtClean="0"/>
              <a:t>12/2/21</a:t>
            </a:fld>
            <a:endParaRPr lang="en-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45ED9-DE40-974C-AFA1-8AEC0AE9B0B3}" type="slidenum">
              <a:rPr lang="en-RO" smtClean="0"/>
              <a:t>‹#›</a:t>
            </a:fld>
            <a:endParaRPr lang="en-RO"/>
          </a:p>
        </p:txBody>
      </p:sp>
    </p:spTree>
    <p:extLst>
      <p:ext uri="{BB962C8B-B14F-4D97-AF65-F5344CB8AC3E}">
        <p14:creationId xmlns:p14="http://schemas.microsoft.com/office/powerpoint/2010/main" val="131850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10</a:t>
            </a:fld>
            <a:endParaRPr lang="en-RO"/>
          </a:p>
        </p:txBody>
      </p:sp>
    </p:spTree>
    <p:extLst>
      <p:ext uri="{BB962C8B-B14F-4D97-AF65-F5344CB8AC3E}">
        <p14:creationId xmlns:p14="http://schemas.microsoft.com/office/powerpoint/2010/main" val="42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29</a:t>
            </a:fld>
            <a:endParaRPr lang="en-RO"/>
          </a:p>
        </p:txBody>
      </p:sp>
    </p:spTree>
    <p:extLst>
      <p:ext uri="{BB962C8B-B14F-4D97-AF65-F5344CB8AC3E}">
        <p14:creationId xmlns:p14="http://schemas.microsoft.com/office/powerpoint/2010/main" val="417688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30</a:t>
            </a:fld>
            <a:endParaRPr lang="en-RO"/>
          </a:p>
        </p:txBody>
      </p:sp>
    </p:spTree>
    <p:extLst>
      <p:ext uri="{BB962C8B-B14F-4D97-AF65-F5344CB8AC3E}">
        <p14:creationId xmlns:p14="http://schemas.microsoft.com/office/powerpoint/2010/main" val="33552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39</a:t>
            </a:fld>
            <a:endParaRPr lang="en-RO"/>
          </a:p>
        </p:txBody>
      </p:sp>
    </p:spTree>
    <p:extLst>
      <p:ext uri="{BB962C8B-B14F-4D97-AF65-F5344CB8AC3E}">
        <p14:creationId xmlns:p14="http://schemas.microsoft.com/office/powerpoint/2010/main" val="393464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40</a:t>
            </a:fld>
            <a:endParaRPr lang="en-RO"/>
          </a:p>
        </p:txBody>
      </p:sp>
    </p:spTree>
    <p:extLst>
      <p:ext uri="{BB962C8B-B14F-4D97-AF65-F5344CB8AC3E}">
        <p14:creationId xmlns:p14="http://schemas.microsoft.com/office/powerpoint/2010/main" val="79798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42</a:t>
            </a:fld>
            <a:endParaRPr lang="en-RO"/>
          </a:p>
        </p:txBody>
      </p:sp>
    </p:spTree>
    <p:extLst>
      <p:ext uri="{BB962C8B-B14F-4D97-AF65-F5344CB8AC3E}">
        <p14:creationId xmlns:p14="http://schemas.microsoft.com/office/powerpoint/2010/main" val="94116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19</a:t>
            </a:fld>
            <a:endParaRPr lang="en-RO"/>
          </a:p>
        </p:txBody>
      </p:sp>
    </p:spTree>
    <p:extLst>
      <p:ext uri="{BB962C8B-B14F-4D97-AF65-F5344CB8AC3E}">
        <p14:creationId xmlns:p14="http://schemas.microsoft.com/office/powerpoint/2010/main" val="159576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20</a:t>
            </a:fld>
            <a:endParaRPr lang="en-RO"/>
          </a:p>
        </p:txBody>
      </p:sp>
    </p:spTree>
    <p:extLst>
      <p:ext uri="{BB962C8B-B14F-4D97-AF65-F5344CB8AC3E}">
        <p14:creationId xmlns:p14="http://schemas.microsoft.com/office/powerpoint/2010/main" val="242384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21</a:t>
            </a:fld>
            <a:endParaRPr lang="en-RO"/>
          </a:p>
        </p:txBody>
      </p:sp>
    </p:spTree>
    <p:extLst>
      <p:ext uri="{BB962C8B-B14F-4D97-AF65-F5344CB8AC3E}">
        <p14:creationId xmlns:p14="http://schemas.microsoft.com/office/powerpoint/2010/main" val="78583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22</a:t>
            </a:fld>
            <a:endParaRPr lang="en-RO"/>
          </a:p>
        </p:txBody>
      </p:sp>
    </p:spTree>
    <p:extLst>
      <p:ext uri="{BB962C8B-B14F-4D97-AF65-F5344CB8AC3E}">
        <p14:creationId xmlns:p14="http://schemas.microsoft.com/office/powerpoint/2010/main" val="330584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25</a:t>
            </a:fld>
            <a:endParaRPr lang="en-RO"/>
          </a:p>
        </p:txBody>
      </p:sp>
    </p:spTree>
    <p:extLst>
      <p:ext uri="{BB962C8B-B14F-4D97-AF65-F5344CB8AC3E}">
        <p14:creationId xmlns:p14="http://schemas.microsoft.com/office/powerpoint/2010/main" val="290102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26</a:t>
            </a:fld>
            <a:endParaRPr lang="en-RO"/>
          </a:p>
        </p:txBody>
      </p:sp>
    </p:spTree>
    <p:extLst>
      <p:ext uri="{BB962C8B-B14F-4D97-AF65-F5344CB8AC3E}">
        <p14:creationId xmlns:p14="http://schemas.microsoft.com/office/powerpoint/2010/main" val="323027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27</a:t>
            </a:fld>
            <a:endParaRPr lang="en-RO"/>
          </a:p>
        </p:txBody>
      </p:sp>
    </p:spTree>
    <p:extLst>
      <p:ext uri="{BB962C8B-B14F-4D97-AF65-F5344CB8AC3E}">
        <p14:creationId xmlns:p14="http://schemas.microsoft.com/office/powerpoint/2010/main" val="146734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sz="quarter" idx="5"/>
          </p:nvPr>
        </p:nvSpPr>
        <p:spPr/>
        <p:txBody>
          <a:bodyPr/>
          <a:lstStyle/>
          <a:p>
            <a:fld id="{E8245ED9-DE40-974C-AFA1-8AEC0AE9B0B3}" type="slidenum">
              <a:rPr lang="en-RO" smtClean="0"/>
              <a:t>28</a:t>
            </a:fld>
            <a:endParaRPr lang="en-RO"/>
          </a:p>
        </p:txBody>
      </p:sp>
    </p:spTree>
    <p:extLst>
      <p:ext uri="{BB962C8B-B14F-4D97-AF65-F5344CB8AC3E}">
        <p14:creationId xmlns:p14="http://schemas.microsoft.com/office/powerpoint/2010/main" val="3005640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6218B4-DB41-A34C-AE8F-08607E981A1F}"/>
              </a:ext>
            </a:extLst>
          </p:cNvPr>
          <p:cNvSpPr/>
          <p:nvPr userDrawn="1"/>
        </p:nvSpPr>
        <p:spPr>
          <a:xfrm>
            <a:off x="0" y="0"/>
            <a:ext cx="12192000" cy="6858000"/>
          </a:xfrm>
          <a:prstGeom prst="rect">
            <a:avLst/>
          </a:prstGeom>
          <a:gradFill>
            <a:gsLst>
              <a:gs pos="44000">
                <a:schemeClr val="accent6"/>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122363"/>
            <a:ext cx="5454127" cy="2133599"/>
          </a:xfrm>
        </p:spPr>
        <p:txBody>
          <a:bodyPr anchor="b">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3602038"/>
            <a:ext cx="5454127" cy="1655762"/>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26BCCC0D-0597-C841-8631-D0A65D17B5AE}"/>
              </a:ext>
            </a:extLst>
          </p:cNvPr>
          <p:cNvPicPr>
            <a:picLocks noChangeAspect="1"/>
          </p:cNvPicPr>
          <p:nvPr userDrawn="1"/>
        </p:nvPicPr>
        <p:blipFill>
          <a:blip r:embed="rId2"/>
          <a:srcRect/>
          <a:stretch/>
        </p:blipFill>
        <p:spPr>
          <a:xfrm>
            <a:off x="652675" y="583350"/>
            <a:ext cx="2073896" cy="609600"/>
          </a:xfrm>
          <a:prstGeom prst="rect">
            <a:avLst/>
          </a:prstGeom>
        </p:spPr>
      </p:pic>
    </p:spTree>
    <p:extLst>
      <p:ext uri="{BB962C8B-B14F-4D97-AF65-F5344CB8AC3E}">
        <p14:creationId xmlns:p14="http://schemas.microsoft.com/office/powerpoint/2010/main" val="162973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Divider_Slide_Wave_Gre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A15D91-FC28-A846-AB40-A19FDA0A86D4}"/>
              </a:ext>
            </a:extLst>
          </p:cNvPr>
          <p:cNvPicPr>
            <a:picLocks/>
          </p:cNvPicPr>
          <p:nvPr userDrawn="1"/>
        </p:nvPicPr>
        <p:blipFill>
          <a:blip r:embed="rId2"/>
          <a:srcRect/>
          <a:stretch/>
        </p:blipFill>
        <p:spPr>
          <a:xfrm>
            <a:off x="0" y="0"/>
            <a:ext cx="12188952" cy="6858000"/>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990576"/>
            <a:ext cx="5454127" cy="2133599"/>
          </a:xfrm>
        </p:spPr>
        <p:txBody>
          <a:bodyPr anchor="b">
            <a:normAutofit/>
          </a:bodyPr>
          <a:lstStyle>
            <a:lvl1pPr algn="l">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470251"/>
            <a:ext cx="5454127" cy="1655762"/>
          </a:xfrm>
        </p:spPr>
        <p:txBody>
          <a:bodyPr>
            <a:normAutofit/>
          </a:bodyPr>
          <a:lstStyle>
            <a:lvl1pPr marL="0" indent="0" algn="l">
              <a:buNone/>
              <a:defRPr sz="1800" spc="0">
                <a:solidFill>
                  <a:schemeClr val="tx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0BFFB832-3401-004D-AE72-6092250A5613}"/>
              </a:ext>
            </a:extLst>
          </p:cNvPr>
          <p:cNvPicPr>
            <a:picLocks noChangeAspect="1"/>
          </p:cNvPicPr>
          <p:nvPr userDrawn="1"/>
        </p:nvPicPr>
        <p:blipFill>
          <a:blip r:embed="rId3"/>
          <a:srcRect/>
          <a:stretch/>
        </p:blipFill>
        <p:spPr>
          <a:xfrm>
            <a:off x="10381668" y="6126013"/>
            <a:ext cx="1157337" cy="340187"/>
          </a:xfrm>
          <a:prstGeom prst="rect">
            <a:avLst/>
          </a:prstGeom>
        </p:spPr>
      </p:pic>
    </p:spTree>
    <p:extLst>
      <p:ext uri="{BB962C8B-B14F-4D97-AF65-F5344CB8AC3E}">
        <p14:creationId xmlns:p14="http://schemas.microsoft.com/office/powerpoint/2010/main" val="335082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vider_Slide_Circle_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56F71A-A011-41F2-B3AB-3D5A0FA1E1BE}"/>
              </a:ext>
            </a:extLst>
          </p:cNvPr>
          <p:cNvPicPr>
            <a:picLocks/>
          </p:cNvPicPr>
          <p:nvPr userDrawn="1"/>
        </p:nvPicPr>
        <p:blipFill>
          <a:blip r:embed="rId2"/>
          <a:srcRect/>
          <a:stretch/>
        </p:blipFill>
        <p:spPr>
          <a:xfrm>
            <a:off x="-1524" y="-18288"/>
            <a:ext cx="12192000" cy="6894576"/>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990575"/>
            <a:ext cx="5454127" cy="2133599"/>
          </a:xfr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470250"/>
            <a:ext cx="5454127" cy="1655762"/>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643BA8AF-2094-441A-9B04-7F5493DF73B6}"/>
              </a:ext>
            </a:extLst>
          </p:cNvPr>
          <p:cNvPicPr>
            <a:picLocks noChangeAspect="1"/>
          </p:cNvPicPr>
          <p:nvPr userDrawn="1"/>
        </p:nvPicPr>
        <p:blipFill>
          <a:blip r:embed="rId3"/>
          <a:srcRect/>
          <a:stretch/>
        </p:blipFill>
        <p:spPr>
          <a:xfrm>
            <a:off x="10381667" y="6126012"/>
            <a:ext cx="1157337" cy="340187"/>
          </a:xfrm>
          <a:prstGeom prst="rect">
            <a:avLst/>
          </a:prstGeom>
        </p:spPr>
      </p:pic>
    </p:spTree>
    <p:extLst>
      <p:ext uri="{BB962C8B-B14F-4D97-AF65-F5344CB8AC3E}">
        <p14:creationId xmlns:p14="http://schemas.microsoft.com/office/powerpoint/2010/main" val="4072759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vider_Slide_Circle_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D1C545-5B03-4FC6-8AE9-5C8E1AAA1A7D}"/>
              </a:ext>
            </a:extLst>
          </p:cNvPr>
          <p:cNvPicPr>
            <a:picLocks/>
          </p:cNvPicPr>
          <p:nvPr userDrawn="1"/>
        </p:nvPicPr>
        <p:blipFill>
          <a:blip r:embed="rId2"/>
          <a:srcRect/>
          <a:stretch/>
        </p:blipFill>
        <p:spPr>
          <a:xfrm>
            <a:off x="0" y="-18288"/>
            <a:ext cx="12191998" cy="6894576"/>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990575"/>
            <a:ext cx="5454127" cy="2133599"/>
          </a:xfr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470250"/>
            <a:ext cx="5454127" cy="1655762"/>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760A18DD-4F47-4139-8544-7C022158D6CB}"/>
              </a:ext>
            </a:extLst>
          </p:cNvPr>
          <p:cNvPicPr>
            <a:picLocks noChangeAspect="1"/>
          </p:cNvPicPr>
          <p:nvPr userDrawn="1"/>
        </p:nvPicPr>
        <p:blipFill>
          <a:blip r:embed="rId3"/>
          <a:srcRect/>
          <a:stretch/>
        </p:blipFill>
        <p:spPr>
          <a:xfrm>
            <a:off x="10381667" y="6126012"/>
            <a:ext cx="1157337" cy="340187"/>
          </a:xfrm>
          <a:prstGeom prst="rect">
            <a:avLst/>
          </a:prstGeom>
        </p:spPr>
      </p:pic>
    </p:spTree>
    <p:extLst>
      <p:ext uri="{BB962C8B-B14F-4D97-AF65-F5344CB8AC3E}">
        <p14:creationId xmlns:p14="http://schemas.microsoft.com/office/powerpoint/2010/main" val="1659231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_Slide_Circle_Gre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A15D91-FC28-A846-AB40-A19FDA0A86D4}"/>
              </a:ext>
            </a:extLst>
          </p:cNvPr>
          <p:cNvPicPr>
            <a:picLocks/>
          </p:cNvPicPr>
          <p:nvPr userDrawn="1"/>
        </p:nvPicPr>
        <p:blipFill>
          <a:blip r:embed="rId2"/>
          <a:srcRect/>
          <a:stretch/>
        </p:blipFill>
        <p:spPr>
          <a:xfrm>
            <a:off x="0" y="0"/>
            <a:ext cx="12188952" cy="6858000"/>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990576"/>
            <a:ext cx="5454127" cy="2133599"/>
          </a:xfrm>
        </p:spPr>
        <p:txBody>
          <a:bodyPr anchor="b">
            <a:normAutofit/>
          </a:bodyPr>
          <a:lstStyle>
            <a:lvl1pPr algn="l">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470251"/>
            <a:ext cx="5454127" cy="1655762"/>
          </a:xfrm>
        </p:spPr>
        <p:txBody>
          <a:bodyPr>
            <a:normAutofit/>
          </a:bodyPr>
          <a:lstStyle>
            <a:lvl1pPr marL="0" indent="0" algn="l">
              <a:buNone/>
              <a:defRPr sz="1800" spc="0">
                <a:solidFill>
                  <a:schemeClr val="tx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6E7242C0-B5F1-42CE-B225-E89942B8D023}"/>
              </a:ext>
            </a:extLst>
          </p:cNvPr>
          <p:cNvPicPr>
            <a:picLocks noChangeAspect="1"/>
          </p:cNvPicPr>
          <p:nvPr userDrawn="1"/>
        </p:nvPicPr>
        <p:blipFill>
          <a:blip r:embed="rId3"/>
          <a:srcRect/>
          <a:stretch/>
        </p:blipFill>
        <p:spPr>
          <a:xfrm>
            <a:off x="10381668" y="6126013"/>
            <a:ext cx="1157337" cy="340187"/>
          </a:xfrm>
          <a:prstGeom prst="rect">
            <a:avLst/>
          </a:prstGeom>
        </p:spPr>
      </p:pic>
    </p:spTree>
    <p:extLst>
      <p:ext uri="{BB962C8B-B14F-4D97-AF65-F5344CB8AC3E}">
        <p14:creationId xmlns:p14="http://schemas.microsoft.com/office/powerpoint/2010/main" val="2109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85CF-1A18-1A4F-A75E-98DB85ADF865}"/>
              </a:ext>
            </a:extLst>
          </p:cNvPr>
          <p:cNvSpPr>
            <a:spLocks noGrp="1"/>
          </p:cNvSpPr>
          <p:nvPr>
            <p:ph type="title"/>
          </p:nvPr>
        </p:nvSpPr>
        <p:spPr>
          <a:xfrm>
            <a:off x="563816" y="543697"/>
            <a:ext cx="10981218" cy="916803"/>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E12CBF5-7C74-8345-B63F-B248EA9B56BA}"/>
              </a:ext>
            </a:extLst>
          </p:cNvPr>
          <p:cNvSpPr>
            <a:spLocks noGrp="1"/>
          </p:cNvSpPr>
          <p:nvPr>
            <p:ph idx="1"/>
          </p:nvPr>
        </p:nvSpPr>
        <p:spPr>
          <a:xfrm>
            <a:off x="563815" y="1485214"/>
            <a:ext cx="10981219" cy="4351338"/>
          </a:xfrm>
        </p:spPr>
        <p:txBody>
          <a:bodyPr>
            <a:normAutofit/>
          </a:bodyPr>
          <a:lstStyle>
            <a:lvl1pPr>
              <a:lnSpc>
                <a:spcPct val="100000"/>
              </a:lnSpc>
              <a:defRPr sz="1600" spc="0">
                <a:solidFill>
                  <a:schemeClr val="bg1"/>
                </a:solidFill>
                <a:latin typeface="Inter" panose="020B0502030000000004" pitchFamily="34" charset="0"/>
                <a:ea typeface="Inter" panose="020B0502030000000004" pitchFamily="34" charset="0"/>
                <a:cs typeface="Inter" panose="020B0502030000000004" pitchFamily="34" charset="0"/>
              </a:defRPr>
            </a:lvl1pPr>
            <a:lvl2pPr>
              <a:lnSpc>
                <a:spcPct val="100000"/>
              </a:lnSpc>
              <a:defRPr sz="1400" spc="0">
                <a:solidFill>
                  <a:schemeClr val="bg1"/>
                </a:solidFill>
                <a:latin typeface="Inter" panose="020B0502030000000004" pitchFamily="34" charset="0"/>
                <a:ea typeface="Inter" panose="020B0502030000000004" pitchFamily="34" charset="0"/>
                <a:cs typeface="Inter" panose="020B0502030000000004" pitchFamily="34" charset="0"/>
              </a:defRPr>
            </a:lvl2pPr>
            <a:lvl3pPr>
              <a:lnSpc>
                <a:spcPct val="100000"/>
              </a:lnSpc>
              <a:defRPr sz="1200" spc="0">
                <a:solidFill>
                  <a:schemeClr val="bg1"/>
                </a:solidFill>
                <a:latin typeface="Inter" panose="020B0502030000000004" pitchFamily="34" charset="0"/>
                <a:ea typeface="Inter" panose="020B0502030000000004" pitchFamily="34" charset="0"/>
                <a:cs typeface="Inter" panose="020B0502030000000004" pitchFamily="34" charset="0"/>
              </a:defRPr>
            </a:lvl3pPr>
            <a:lvl4pPr>
              <a:lnSpc>
                <a:spcPct val="100000"/>
              </a:lnSpc>
              <a:defRPr sz="1100" spc="0">
                <a:solidFill>
                  <a:schemeClr val="bg1"/>
                </a:solidFill>
                <a:latin typeface="Inter" panose="020B0502030000000004" pitchFamily="34" charset="0"/>
                <a:ea typeface="Inter" panose="020B0502030000000004" pitchFamily="34" charset="0"/>
                <a:cs typeface="Inter" panose="020B0502030000000004" pitchFamily="34" charset="0"/>
              </a:defRPr>
            </a:lvl4pPr>
            <a:lvl5pPr>
              <a:lnSpc>
                <a:spcPct val="100000"/>
              </a:lnSpc>
              <a:defRPr sz="1100" spc="0">
                <a:solidFill>
                  <a:schemeClr val="bg1"/>
                </a:solidFill>
                <a:latin typeface="Inter" panose="020B0502030000000004" pitchFamily="34" charset="0"/>
                <a:ea typeface="Inter" panose="020B0502030000000004" pitchFamily="34" charset="0"/>
                <a:cs typeface="Inter" panose="020B050203000000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E3D397C1-2D72-AC4C-B55A-0D58362D1631}"/>
              </a:ext>
            </a:extLst>
          </p:cNvPr>
          <p:cNvPicPr>
            <a:picLocks noChangeAspect="1"/>
          </p:cNvPicPr>
          <p:nvPr userDrawn="1"/>
        </p:nvPicPr>
        <p:blipFill>
          <a:blip r:embed="rId2"/>
          <a:stretch>
            <a:fillRect/>
          </a:stretch>
        </p:blipFill>
        <p:spPr>
          <a:xfrm>
            <a:off x="10375639" y="6126012"/>
            <a:ext cx="1169393" cy="340187"/>
          </a:xfrm>
          <a:prstGeom prst="rect">
            <a:avLst/>
          </a:prstGeom>
        </p:spPr>
      </p:pic>
      <p:pic>
        <p:nvPicPr>
          <p:cNvPr id="7" name="Picture 6">
            <a:extLst>
              <a:ext uri="{FF2B5EF4-FFF2-40B4-BE49-F238E27FC236}">
                <a16:creationId xmlns:a16="http://schemas.microsoft.com/office/drawing/2014/main" id="{874F70F4-CFA3-4046-9000-12547262FE1B}"/>
              </a:ext>
            </a:extLst>
          </p:cNvPr>
          <p:cNvPicPr>
            <a:picLocks/>
          </p:cNvPicPr>
          <p:nvPr userDrawn="1"/>
        </p:nvPicPr>
        <p:blipFill>
          <a:blip r:embed="rId3"/>
          <a:srcRect/>
          <a:stretch/>
        </p:blipFill>
        <p:spPr>
          <a:xfrm>
            <a:off x="-12192" y="0"/>
            <a:ext cx="12216384" cy="6858000"/>
          </a:xfrm>
          <a:prstGeom prst="rect">
            <a:avLst/>
          </a:prstGeom>
        </p:spPr>
      </p:pic>
    </p:spTree>
    <p:extLst>
      <p:ext uri="{BB962C8B-B14F-4D97-AF65-F5344CB8AC3E}">
        <p14:creationId xmlns:p14="http://schemas.microsoft.com/office/powerpoint/2010/main" val="3455183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10F241-B378-4A4E-B445-FB1289EFD22D}"/>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90D185CF-1A18-1A4F-A75E-98DB85ADF865}"/>
              </a:ext>
            </a:extLst>
          </p:cNvPr>
          <p:cNvSpPr>
            <a:spLocks noGrp="1"/>
          </p:cNvSpPr>
          <p:nvPr>
            <p:ph type="title"/>
          </p:nvPr>
        </p:nvSpPr>
        <p:spPr>
          <a:xfrm>
            <a:off x="563816" y="543697"/>
            <a:ext cx="10981218" cy="916803"/>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E12CBF5-7C74-8345-B63F-B248EA9B56BA}"/>
              </a:ext>
            </a:extLst>
          </p:cNvPr>
          <p:cNvSpPr>
            <a:spLocks noGrp="1"/>
          </p:cNvSpPr>
          <p:nvPr>
            <p:ph idx="1"/>
          </p:nvPr>
        </p:nvSpPr>
        <p:spPr>
          <a:xfrm>
            <a:off x="563815" y="1485214"/>
            <a:ext cx="10981219" cy="4351338"/>
          </a:xfrm>
        </p:spPr>
        <p:txBody>
          <a:bodyPr>
            <a:normAutofit/>
          </a:bodyPr>
          <a:lstStyle>
            <a:lvl1pPr>
              <a:lnSpc>
                <a:spcPts val="1800"/>
              </a:lnSpc>
              <a:defRPr sz="14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a:lnSpc>
                <a:spcPts val="1800"/>
              </a:lnSpc>
              <a:defRPr sz="1200" spc="0">
                <a:solidFill>
                  <a:schemeClr val="bg1"/>
                </a:solidFill>
                <a:latin typeface="Arial" panose="020B0604020202020204" pitchFamily="34" charset="0"/>
                <a:ea typeface="Inter" panose="020B0502030000000004" pitchFamily="34" charset="0"/>
                <a:cs typeface="Arial" panose="020B0604020202020204" pitchFamily="34" charset="0"/>
              </a:defRPr>
            </a:lvl2pPr>
            <a:lvl3pPr>
              <a:lnSpc>
                <a:spcPts val="1800"/>
              </a:lnSpc>
              <a:defRPr sz="1100" spc="0">
                <a:solidFill>
                  <a:schemeClr val="bg1"/>
                </a:solidFill>
                <a:latin typeface="Arial" panose="020B0604020202020204" pitchFamily="34" charset="0"/>
                <a:ea typeface="Inter" panose="020B0502030000000004" pitchFamily="34" charset="0"/>
                <a:cs typeface="Arial" panose="020B0604020202020204" pitchFamily="34" charset="0"/>
              </a:defRPr>
            </a:lvl3pPr>
            <a:lvl4pPr>
              <a:lnSpc>
                <a:spcPts val="1800"/>
              </a:lnSpc>
              <a:defRPr sz="1050" spc="0">
                <a:solidFill>
                  <a:schemeClr val="bg1"/>
                </a:solidFill>
                <a:latin typeface="Arial" panose="020B0604020202020204" pitchFamily="34" charset="0"/>
                <a:ea typeface="Inter" panose="020B0502030000000004" pitchFamily="34" charset="0"/>
                <a:cs typeface="Arial" panose="020B0604020202020204" pitchFamily="34" charset="0"/>
              </a:defRPr>
            </a:lvl4pPr>
            <a:lvl5pPr>
              <a:lnSpc>
                <a:spcPts val="1800"/>
              </a:lnSpc>
              <a:defRPr sz="1050" spc="0">
                <a:solidFill>
                  <a:schemeClr val="bg1"/>
                </a:solidFill>
                <a:latin typeface="Arial" panose="020B0604020202020204" pitchFamily="34" charset="0"/>
                <a:ea typeface="Inter" panose="020B05020300000000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E9AC974-2B06-4019-8D11-200D7E6EDB45}"/>
              </a:ext>
            </a:extLst>
          </p:cNvPr>
          <p:cNvPicPr>
            <a:picLocks noChangeAspect="1"/>
          </p:cNvPicPr>
          <p:nvPr userDrawn="1"/>
        </p:nvPicPr>
        <p:blipFill>
          <a:blip r:embed="rId2"/>
          <a:srcRect/>
          <a:stretch/>
        </p:blipFill>
        <p:spPr>
          <a:xfrm>
            <a:off x="10381667" y="6126012"/>
            <a:ext cx="1157337" cy="340187"/>
          </a:xfrm>
          <a:prstGeom prst="rect">
            <a:avLst/>
          </a:prstGeom>
        </p:spPr>
      </p:pic>
    </p:spTree>
    <p:extLst>
      <p:ext uri="{BB962C8B-B14F-4D97-AF65-F5344CB8AC3E}">
        <p14:creationId xmlns:p14="http://schemas.microsoft.com/office/powerpoint/2010/main" val="1130753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85CF-1A18-1A4F-A75E-98DB85ADF865}"/>
              </a:ext>
            </a:extLst>
          </p:cNvPr>
          <p:cNvSpPr>
            <a:spLocks noGrp="1"/>
          </p:cNvSpPr>
          <p:nvPr>
            <p:ph type="title"/>
          </p:nvPr>
        </p:nvSpPr>
        <p:spPr>
          <a:xfrm>
            <a:off x="563816" y="543697"/>
            <a:ext cx="9677464" cy="916803"/>
          </a:xfrm>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E12CBF5-7C74-8345-B63F-B248EA9B56BA}"/>
              </a:ext>
            </a:extLst>
          </p:cNvPr>
          <p:cNvSpPr>
            <a:spLocks noGrp="1"/>
          </p:cNvSpPr>
          <p:nvPr>
            <p:ph idx="1"/>
          </p:nvPr>
        </p:nvSpPr>
        <p:spPr>
          <a:xfrm>
            <a:off x="563815" y="1485214"/>
            <a:ext cx="9677465" cy="4351338"/>
          </a:xfrm>
        </p:spPr>
        <p:txBody>
          <a:bodyPr>
            <a:normAutofit/>
          </a:bodyPr>
          <a:lstStyle>
            <a:lvl1pPr>
              <a:lnSpc>
                <a:spcPts val="1800"/>
              </a:lnSpc>
              <a:defRPr sz="1400" spc="0">
                <a:solidFill>
                  <a:schemeClr val="tx1"/>
                </a:solidFill>
                <a:latin typeface="Arial" panose="020B0604020202020204" pitchFamily="34" charset="0"/>
                <a:ea typeface="Inter" panose="020B0502030000000004" pitchFamily="34" charset="0"/>
                <a:cs typeface="Arial" panose="020B0604020202020204" pitchFamily="34" charset="0"/>
              </a:defRPr>
            </a:lvl1pPr>
            <a:lvl2pPr>
              <a:lnSpc>
                <a:spcPts val="1800"/>
              </a:lnSpc>
              <a:defRPr sz="1200" spc="0">
                <a:solidFill>
                  <a:schemeClr val="tx1"/>
                </a:solidFill>
                <a:latin typeface="Arial" panose="020B0604020202020204" pitchFamily="34" charset="0"/>
                <a:ea typeface="Inter" panose="020B0502030000000004" pitchFamily="34" charset="0"/>
                <a:cs typeface="Arial" panose="020B0604020202020204" pitchFamily="34" charset="0"/>
              </a:defRPr>
            </a:lvl2pPr>
            <a:lvl3pPr>
              <a:lnSpc>
                <a:spcPts val="1800"/>
              </a:lnSpc>
              <a:defRPr sz="1100" spc="0">
                <a:solidFill>
                  <a:schemeClr val="tx1"/>
                </a:solidFill>
                <a:latin typeface="Arial" panose="020B0604020202020204" pitchFamily="34" charset="0"/>
                <a:ea typeface="Inter" panose="020B0502030000000004" pitchFamily="34" charset="0"/>
                <a:cs typeface="Arial" panose="020B0604020202020204" pitchFamily="34" charset="0"/>
              </a:defRPr>
            </a:lvl3pPr>
            <a:lvl4pPr>
              <a:lnSpc>
                <a:spcPts val="1800"/>
              </a:lnSpc>
              <a:defRPr sz="1050" spc="0">
                <a:solidFill>
                  <a:schemeClr val="tx1"/>
                </a:solidFill>
                <a:latin typeface="Arial" panose="020B0604020202020204" pitchFamily="34" charset="0"/>
                <a:ea typeface="Inter" panose="020B0502030000000004" pitchFamily="34" charset="0"/>
                <a:cs typeface="Arial" panose="020B0604020202020204" pitchFamily="34" charset="0"/>
              </a:defRPr>
            </a:lvl4pPr>
            <a:lvl5pPr>
              <a:lnSpc>
                <a:spcPts val="1800"/>
              </a:lnSpc>
              <a:defRPr sz="1050" spc="0">
                <a:solidFill>
                  <a:schemeClr val="tx1"/>
                </a:solidFill>
                <a:latin typeface="Arial" panose="020B0604020202020204" pitchFamily="34" charset="0"/>
                <a:ea typeface="Inter" panose="020B05020300000000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0F46FC9-6DE0-B84C-A605-67CFFF88389F}"/>
              </a:ext>
            </a:extLst>
          </p:cNvPr>
          <p:cNvPicPr>
            <a:picLocks noChangeAspect="1"/>
          </p:cNvPicPr>
          <p:nvPr userDrawn="1"/>
        </p:nvPicPr>
        <p:blipFill>
          <a:blip r:embed="rId2"/>
          <a:srcRect/>
          <a:stretch/>
        </p:blipFill>
        <p:spPr>
          <a:xfrm>
            <a:off x="10769065" y="858892"/>
            <a:ext cx="1422935" cy="5140214"/>
          </a:xfrm>
          <a:prstGeom prst="rect">
            <a:avLst/>
          </a:prstGeom>
        </p:spPr>
      </p:pic>
      <p:pic>
        <p:nvPicPr>
          <p:cNvPr id="6" name="Picture 5">
            <a:extLst>
              <a:ext uri="{FF2B5EF4-FFF2-40B4-BE49-F238E27FC236}">
                <a16:creationId xmlns:a16="http://schemas.microsoft.com/office/drawing/2014/main" id="{3B97D239-E4C1-433A-A55A-56538756CBBC}"/>
              </a:ext>
            </a:extLst>
          </p:cNvPr>
          <p:cNvPicPr>
            <a:picLocks noChangeAspect="1"/>
          </p:cNvPicPr>
          <p:nvPr userDrawn="1"/>
        </p:nvPicPr>
        <p:blipFill>
          <a:blip r:embed="rId3"/>
          <a:srcRect/>
          <a:stretch/>
        </p:blipFill>
        <p:spPr>
          <a:xfrm>
            <a:off x="10381668" y="6126013"/>
            <a:ext cx="1157337" cy="340187"/>
          </a:xfrm>
          <a:prstGeom prst="rect">
            <a:avLst/>
          </a:prstGeom>
        </p:spPr>
      </p:pic>
    </p:spTree>
    <p:extLst>
      <p:ext uri="{BB962C8B-B14F-4D97-AF65-F5344CB8AC3E}">
        <p14:creationId xmlns:p14="http://schemas.microsoft.com/office/powerpoint/2010/main" val="286950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97D239-E4C1-433A-A55A-56538756CBBC}"/>
              </a:ext>
            </a:extLst>
          </p:cNvPr>
          <p:cNvPicPr>
            <a:picLocks noChangeAspect="1"/>
          </p:cNvPicPr>
          <p:nvPr userDrawn="1"/>
        </p:nvPicPr>
        <p:blipFill>
          <a:blip r:embed="rId2"/>
          <a:srcRect/>
          <a:stretch/>
        </p:blipFill>
        <p:spPr>
          <a:xfrm>
            <a:off x="10381668" y="6126013"/>
            <a:ext cx="1157337" cy="340187"/>
          </a:xfrm>
          <a:prstGeom prst="rect">
            <a:avLst/>
          </a:prstGeom>
        </p:spPr>
      </p:pic>
    </p:spTree>
    <p:extLst>
      <p:ext uri="{BB962C8B-B14F-4D97-AF65-F5344CB8AC3E}">
        <p14:creationId xmlns:p14="http://schemas.microsoft.com/office/powerpoint/2010/main" val="3626781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_White_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0C1974-965A-3845-88F5-D862330C3BDB}"/>
              </a:ext>
            </a:extLst>
          </p:cNvPr>
          <p:cNvPicPr>
            <a:picLocks noChangeAspect="1"/>
          </p:cNvPicPr>
          <p:nvPr userDrawn="1"/>
        </p:nvPicPr>
        <p:blipFill>
          <a:blip r:embed="rId2"/>
          <a:srcRect/>
          <a:stretch/>
        </p:blipFill>
        <p:spPr>
          <a:xfrm>
            <a:off x="-1" y="2236"/>
            <a:ext cx="12216809" cy="6853526"/>
          </a:xfrm>
          <a:prstGeom prst="rect">
            <a:avLst/>
          </a:prstGeom>
        </p:spPr>
      </p:pic>
    </p:spTree>
    <p:extLst>
      <p:ext uri="{BB962C8B-B14F-4D97-AF65-F5344CB8AC3E}">
        <p14:creationId xmlns:p14="http://schemas.microsoft.com/office/powerpoint/2010/main" val="2795835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White_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0C1974-965A-3845-88F5-D862330C3BDB}"/>
              </a:ext>
            </a:extLst>
          </p:cNvPr>
          <p:cNvPicPr>
            <a:picLocks noChangeAspect="1"/>
          </p:cNvPicPr>
          <p:nvPr userDrawn="1"/>
        </p:nvPicPr>
        <p:blipFill>
          <a:blip r:embed="rId2"/>
          <a:srcRect/>
          <a:stretch/>
        </p:blipFill>
        <p:spPr>
          <a:xfrm>
            <a:off x="-1" y="2236"/>
            <a:ext cx="12216809" cy="6853526"/>
          </a:xfrm>
          <a:prstGeom prst="rect">
            <a:avLst/>
          </a:prstGeom>
        </p:spPr>
      </p:pic>
      <p:sp>
        <p:nvSpPr>
          <p:cNvPr id="2" name="Title 1">
            <a:extLst>
              <a:ext uri="{FF2B5EF4-FFF2-40B4-BE49-F238E27FC236}">
                <a16:creationId xmlns:a16="http://schemas.microsoft.com/office/drawing/2014/main" id="{90D185CF-1A18-1A4F-A75E-98DB85ADF865}"/>
              </a:ext>
            </a:extLst>
          </p:cNvPr>
          <p:cNvSpPr>
            <a:spLocks noGrp="1"/>
          </p:cNvSpPr>
          <p:nvPr>
            <p:ph type="title"/>
          </p:nvPr>
        </p:nvSpPr>
        <p:spPr>
          <a:xfrm>
            <a:off x="563815" y="543697"/>
            <a:ext cx="10981217" cy="916803"/>
          </a:xfrm>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E12CBF5-7C74-8345-B63F-B248EA9B56BA}"/>
              </a:ext>
            </a:extLst>
          </p:cNvPr>
          <p:cNvSpPr>
            <a:spLocks noGrp="1"/>
          </p:cNvSpPr>
          <p:nvPr>
            <p:ph idx="1"/>
          </p:nvPr>
        </p:nvSpPr>
        <p:spPr>
          <a:xfrm>
            <a:off x="563815" y="1485214"/>
            <a:ext cx="10981218" cy="4351338"/>
          </a:xfrm>
        </p:spPr>
        <p:txBody>
          <a:bodyPr>
            <a:normAutofit/>
          </a:bodyPr>
          <a:lstStyle>
            <a:lvl1pPr>
              <a:lnSpc>
                <a:spcPts val="1800"/>
              </a:lnSpc>
              <a:defRPr sz="1400" spc="0">
                <a:solidFill>
                  <a:schemeClr val="tx1"/>
                </a:solidFill>
                <a:latin typeface="Arial" panose="020B0604020202020204" pitchFamily="34" charset="0"/>
                <a:ea typeface="Inter" panose="020B0502030000000004" pitchFamily="34" charset="0"/>
                <a:cs typeface="Arial" panose="020B0604020202020204" pitchFamily="34" charset="0"/>
              </a:defRPr>
            </a:lvl1pPr>
            <a:lvl2pPr>
              <a:lnSpc>
                <a:spcPts val="1800"/>
              </a:lnSpc>
              <a:defRPr sz="1200" spc="0">
                <a:solidFill>
                  <a:schemeClr val="tx1"/>
                </a:solidFill>
                <a:latin typeface="Arial" panose="020B0604020202020204" pitchFamily="34" charset="0"/>
                <a:ea typeface="Inter" panose="020B0502030000000004" pitchFamily="34" charset="0"/>
                <a:cs typeface="Arial" panose="020B0604020202020204" pitchFamily="34" charset="0"/>
              </a:defRPr>
            </a:lvl2pPr>
            <a:lvl3pPr>
              <a:lnSpc>
                <a:spcPts val="1800"/>
              </a:lnSpc>
              <a:defRPr sz="1100" spc="0">
                <a:solidFill>
                  <a:schemeClr val="tx1"/>
                </a:solidFill>
                <a:latin typeface="Arial" panose="020B0604020202020204" pitchFamily="34" charset="0"/>
                <a:ea typeface="Inter" panose="020B0502030000000004" pitchFamily="34" charset="0"/>
                <a:cs typeface="Arial" panose="020B0604020202020204" pitchFamily="34" charset="0"/>
              </a:defRPr>
            </a:lvl3pPr>
            <a:lvl4pPr>
              <a:lnSpc>
                <a:spcPts val="1800"/>
              </a:lnSpc>
              <a:defRPr sz="1050" spc="0">
                <a:solidFill>
                  <a:schemeClr val="tx1"/>
                </a:solidFill>
                <a:latin typeface="Arial" panose="020B0604020202020204" pitchFamily="34" charset="0"/>
                <a:ea typeface="Inter" panose="020B0502030000000004" pitchFamily="34" charset="0"/>
                <a:cs typeface="Arial" panose="020B0604020202020204" pitchFamily="34" charset="0"/>
              </a:defRPr>
            </a:lvl4pPr>
            <a:lvl5pPr>
              <a:lnSpc>
                <a:spcPts val="1800"/>
              </a:lnSpc>
              <a:defRPr sz="1050" spc="0">
                <a:solidFill>
                  <a:schemeClr val="tx1"/>
                </a:solidFill>
                <a:latin typeface="Arial" panose="020B0604020202020204" pitchFamily="34" charset="0"/>
                <a:ea typeface="Inter" panose="020B05020300000000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A888CA3F-AF2C-47B0-A3EA-72A929250301}"/>
              </a:ext>
            </a:extLst>
          </p:cNvPr>
          <p:cNvPicPr>
            <a:picLocks noChangeAspect="1"/>
          </p:cNvPicPr>
          <p:nvPr userDrawn="1"/>
        </p:nvPicPr>
        <p:blipFill>
          <a:blip r:embed="rId3"/>
          <a:srcRect/>
          <a:stretch/>
        </p:blipFill>
        <p:spPr>
          <a:xfrm>
            <a:off x="10381668" y="6126013"/>
            <a:ext cx="1157337" cy="340187"/>
          </a:xfrm>
          <a:prstGeom prst="rect">
            <a:avLst/>
          </a:prstGeom>
        </p:spPr>
      </p:pic>
    </p:spTree>
    <p:extLst>
      <p:ext uri="{BB962C8B-B14F-4D97-AF65-F5344CB8AC3E}">
        <p14:creationId xmlns:p14="http://schemas.microsoft.com/office/powerpoint/2010/main" val="200339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6218B4-DB41-A34C-AE8F-08607E981A1F}"/>
              </a:ext>
            </a:extLst>
          </p:cNvPr>
          <p:cNvSpPr/>
          <p:nvPr userDrawn="1"/>
        </p:nvSpPr>
        <p:spPr>
          <a:xfrm>
            <a:off x="0" y="0"/>
            <a:ext cx="12192000" cy="6858000"/>
          </a:xfrm>
          <a:prstGeom prst="rect">
            <a:avLst/>
          </a:prstGeom>
          <a:gradFill>
            <a:gsLst>
              <a:gs pos="44000">
                <a:schemeClr val="accent6"/>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90FD2E8-F2A8-7B49-853D-DFA9F5851ECC}"/>
              </a:ext>
            </a:extLst>
          </p:cNvPr>
          <p:cNvSpPr>
            <a:spLocks noGrp="1"/>
          </p:cNvSpPr>
          <p:nvPr>
            <p:ph type="title"/>
          </p:nvPr>
        </p:nvSpPr>
        <p:spPr>
          <a:xfrm>
            <a:off x="0" y="1"/>
            <a:ext cx="12192000" cy="6858000"/>
          </a:xfrm>
        </p:spPr>
        <p:txBody>
          <a:bodyPr>
            <a:normAutofit/>
          </a:bodyPr>
          <a:lstStyle>
            <a:lvl1pPr algn="ctr">
              <a:defRPr sz="320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EB536612-56DA-A04E-8CDD-BCFA0B016055}"/>
              </a:ext>
            </a:extLst>
          </p:cNvPr>
          <p:cNvPicPr>
            <a:picLocks noChangeAspect="1"/>
          </p:cNvPicPr>
          <p:nvPr userDrawn="1"/>
        </p:nvPicPr>
        <p:blipFill>
          <a:blip r:embed="rId2"/>
          <a:srcRect/>
          <a:stretch/>
        </p:blipFill>
        <p:spPr>
          <a:xfrm>
            <a:off x="10381667" y="6126012"/>
            <a:ext cx="1157337" cy="340187"/>
          </a:xfrm>
          <a:prstGeom prst="rect">
            <a:avLst/>
          </a:prstGeom>
        </p:spPr>
      </p:pic>
    </p:spTree>
    <p:extLst>
      <p:ext uri="{BB962C8B-B14F-4D97-AF65-F5344CB8AC3E}">
        <p14:creationId xmlns:p14="http://schemas.microsoft.com/office/powerpoint/2010/main" val="937968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Graph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69069D-57B8-4F41-BEB8-A10FAD03EB7F}"/>
              </a:ext>
            </a:extLst>
          </p:cNvPr>
          <p:cNvPicPr>
            <a:picLocks noChangeAspect="1"/>
          </p:cNvPicPr>
          <p:nvPr userDrawn="1"/>
        </p:nvPicPr>
        <p:blipFill>
          <a:blip r:embed="rId2"/>
          <a:srcRect/>
          <a:stretch/>
        </p:blipFill>
        <p:spPr>
          <a:xfrm>
            <a:off x="6098192" y="1098300"/>
            <a:ext cx="6093808" cy="4661399"/>
          </a:xfrm>
          <a:prstGeom prst="rect">
            <a:avLst/>
          </a:prstGeom>
        </p:spPr>
      </p:pic>
      <p:sp>
        <p:nvSpPr>
          <p:cNvPr id="2" name="Title 1">
            <a:extLst>
              <a:ext uri="{FF2B5EF4-FFF2-40B4-BE49-F238E27FC236}">
                <a16:creationId xmlns:a16="http://schemas.microsoft.com/office/drawing/2014/main" id="{90D185CF-1A18-1A4F-A75E-98DB85ADF865}"/>
              </a:ext>
            </a:extLst>
          </p:cNvPr>
          <p:cNvSpPr>
            <a:spLocks noGrp="1"/>
          </p:cNvSpPr>
          <p:nvPr>
            <p:ph type="title"/>
          </p:nvPr>
        </p:nvSpPr>
        <p:spPr>
          <a:xfrm>
            <a:off x="563816" y="766301"/>
            <a:ext cx="4959654" cy="916803"/>
          </a:xfrm>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E12CBF5-7C74-8345-B63F-B248EA9B56BA}"/>
              </a:ext>
            </a:extLst>
          </p:cNvPr>
          <p:cNvSpPr>
            <a:spLocks noGrp="1"/>
          </p:cNvSpPr>
          <p:nvPr>
            <p:ph idx="1"/>
          </p:nvPr>
        </p:nvSpPr>
        <p:spPr>
          <a:xfrm>
            <a:off x="563815" y="1899404"/>
            <a:ext cx="4959655" cy="4226608"/>
          </a:xfrm>
        </p:spPr>
        <p:txBody>
          <a:bodyPr>
            <a:normAutofit/>
          </a:bodyPr>
          <a:lstStyle>
            <a:lvl1pPr>
              <a:lnSpc>
                <a:spcPts val="1800"/>
              </a:lnSpc>
              <a:defRPr sz="1400" spc="0">
                <a:latin typeface="Arial" panose="020B0604020202020204" pitchFamily="34" charset="0"/>
                <a:ea typeface="Inter" panose="020B0502030000000004" pitchFamily="34" charset="0"/>
                <a:cs typeface="Arial" panose="020B0604020202020204" pitchFamily="34" charset="0"/>
              </a:defRPr>
            </a:lvl1pPr>
            <a:lvl2pPr>
              <a:lnSpc>
                <a:spcPts val="1800"/>
              </a:lnSpc>
              <a:defRPr sz="1200" spc="0">
                <a:latin typeface="Arial" panose="020B0604020202020204" pitchFamily="34" charset="0"/>
                <a:ea typeface="Inter" panose="020B0502030000000004" pitchFamily="34" charset="0"/>
                <a:cs typeface="Arial" panose="020B0604020202020204" pitchFamily="34" charset="0"/>
              </a:defRPr>
            </a:lvl2pPr>
            <a:lvl3pPr>
              <a:lnSpc>
                <a:spcPts val="1800"/>
              </a:lnSpc>
              <a:defRPr sz="1100" spc="0">
                <a:latin typeface="Arial" panose="020B0604020202020204" pitchFamily="34" charset="0"/>
                <a:ea typeface="Inter" panose="020B0502030000000004" pitchFamily="34" charset="0"/>
                <a:cs typeface="Arial" panose="020B0604020202020204" pitchFamily="34" charset="0"/>
              </a:defRPr>
            </a:lvl3pPr>
            <a:lvl4pPr>
              <a:lnSpc>
                <a:spcPts val="1800"/>
              </a:lnSpc>
              <a:defRPr sz="1050" spc="0">
                <a:latin typeface="Arial" panose="020B0604020202020204" pitchFamily="34" charset="0"/>
                <a:ea typeface="Inter" panose="020B0502030000000004" pitchFamily="34" charset="0"/>
                <a:cs typeface="Arial" panose="020B0604020202020204" pitchFamily="34" charset="0"/>
              </a:defRPr>
            </a:lvl4pPr>
            <a:lvl5pPr>
              <a:lnSpc>
                <a:spcPts val="1800"/>
              </a:lnSpc>
              <a:defRPr sz="1050" spc="0">
                <a:latin typeface="Arial" panose="020B0604020202020204" pitchFamily="34" charset="0"/>
                <a:ea typeface="Inter" panose="020B05020300000000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4F8B22CE-C9AC-454E-A55B-D92A657A29FA}"/>
              </a:ext>
            </a:extLst>
          </p:cNvPr>
          <p:cNvPicPr>
            <a:picLocks noChangeAspect="1"/>
          </p:cNvPicPr>
          <p:nvPr userDrawn="1"/>
        </p:nvPicPr>
        <p:blipFill>
          <a:blip r:embed="rId3"/>
          <a:srcRect/>
          <a:stretch/>
        </p:blipFill>
        <p:spPr>
          <a:xfrm>
            <a:off x="10381668" y="6126013"/>
            <a:ext cx="1157337" cy="340187"/>
          </a:xfrm>
          <a:prstGeom prst="rect">
            <a:avLst/>
          </a:prstGeom>
        </p:spPr>
      </p:pic>
    </p:spTree>
    <p:extLst>
      <p:ext uri="{BB962C8B-B14F-4D97-AF65-F5344CB8AC3E}">
        <p14:creationId xmlns:p14="http://schemas.microsoft.com/office/powerpoint/2010/main" val="83963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White_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85CF-1A18-1A4F-A75E-98DB85ADF865}"/>
              </a:ext>
            </a:extLst>
          </p:cNvPr>
          <p:cNvSpPr>
            <a:spLocks noGrp="1"/>
          </p:cNvSpPr>
          <p:nvPr>
            <p:ph type="title"/>
          </p:nvPr>
        </p:nvSpPr>
        <p:spPr>
          <a:xfrm>
            <a:off x="563816" y="760597"/>
            <a:ext cx="4959654" cy="916803"/>
          </a:xfrm>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E12CBF5-7C74-8345-B63F-B248EA9B56BA}"/>
              </a:ext>
            </a:extLst>
          </p:cNvPr>
          <p:cNvSpPr>
            <a:spLocks noGrp="1"/>
          </p:cNvSpPr>
          <p:nvPr>
            <p:ph idx="1"/>
          </p:nvPr>
        </p:nvSpPr>
        <p:spPr>
          <a:xfrm>
            <a:off x="563815" y="1902250"/>
            <a:ext cx="4959655" cy="4223762"/>
          </a:xfrm>
        </p:spPr>
        <p:txBody>
          <a:bodyPr>
            <a:normAutofit/>
          </a:bodyPr>
          <a:lstStyle>
            <a:lvl1pPr>
              <a:lnSpc>
                <a:spcPts val="1800"/>
              </a:lnSpc>
              <a:defRPr sz="1400" spc="0">
                <a:latin typeface="Arial" panose="020B0604020202020204" pitchFamily="34" charset="0"/>
                <a:ea typeface="Inter" panose="020B0502030000000004" pitchFamily="34" charset="0"/>
                <a:cs typeface="Arial" panose="020B0604020202020204" pitchFamily="34" charset="0"/>
              </a:defRPr>
            </a:lvl1pPr>
            <a:lvl2pPr>
              <a:lnSpc>
                <a:spcPts val="1800"/>
              </a:lnSpc>
              <a:defRPr sz="1200" spc="0">
                <a:latin typeface="Arial" panose="020B0604020202020204" pitchFamily="34" charset="0"/>
                <a:ea typeface="Inter" panose="020B0502030000000004" pitchFamily="34" charset="0"/>
                <a:cs typeface="Arial" panose="020B0604020202020204" pitchFamily="34" charset="0"/>
              </a:defRPr>
            </a:lvl2pPr>
            <a:lvl3pPr>
              <a:lnSpc>
                <a:spcPts val="1800"/>
              </a:lnSpc>
              <a:defRPr sz="1100" spc="0">
                <a:latin typeface="Arial" panose="020B0604020202020204" pitchFamily="34" charset="0"/>
                <a:ea typeface="Inter" panose="020B0502030000000004" pitchFamily="34" charset="0"/>
                <a:cs typeface="Arial" panose="020B0604020202020204" pitchFamily="34" charset="0"/>
              </a:defRPr>
            </a:lvl3pPr>
            <a:lvl4pPr>
              <a:lnSpc>
                <a:spcPts val="1800"/>
              </a:lnSpc>
              <a:defRPr sz="1050" spc="0">
                <a:latin typeface="Arial" panose="020B0604020202020204" pitchFamily="34" charset="0"/>
                <a:ea typeface="Inter" panose="020B0502030000000004" pitchFamily="34" charset="0"/>
                <a:cs typeface="Arial" panose="020B0604020202020204" pitchFamily="34" charset="0"/>
              </a:defRPr>
            </a:lvl4pPr>
            <a:lvl5pPr>
              <a:lnSpc>
                <a:spcPts val="1800"/>
              </a:lnSpc>
              <a:defRPr sz="1050" spc="0">
                <a:latin typeface="Arial" panose="020B0604020202020204" pitchFamily="34" charset="0"/>
                <a:ea typeface="Inter" panose="020B05020300000000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6359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hank you_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465762-A43F-4057-85B1-574E1195002D}"/>
              </a:ext>
            </a:extLst>
          </p:cNvPr>
          <p:cNvPicPr>
            <a:picLocks/>
          </p:cNvPicPr>
          <p:nvPr userDrawn="1"/>
        </p:nvPicPr>
        <p:blipFill>
          <a:blip r:embed="rId2"/>
          <a:srcRect/>
          <a:stretch/>
        </p:blipFill>
        <p:spPr>
          <a:xfrm>
            <a:off x="0" y="0"/>
            <a:ext cx="12216384" cy="6857463"/>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578271"/>
            <a:ext cx="5454127" cy="2133599"/>
          </a:xfrm>
        </p:spPr>
        <p:txBody>
          <a:bodyPr anchor="b">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057946"/>
            <a:ext cx="5454127" cy="977900"/>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26BCCC0D-0597-C841-8631-D0A65D17B5AE}"/>
              </a:ext>
            </a:extLst>
          </p:cNvPr>
          <p:cNvPicPr>
            <a:picLocks noChangeAspect="1"/>
          </p:cNvPicPr>
          <p:nvPr userDrawn="1"/>
        </p:nvPicPr>
        <p:blipFill>
          <a:blip r:embed="rId3"/>
          <a:srcRect/>
          <a:stretch/>
        </p:blipFill>
        <p:spPr>
          <a:xfrm>
            <a:off x="652675" y="5642123"/>
            <a:ext cx="2073896" cy="609600"/>
          </a:xfrm>
          <a:prstGeom prst="rect">
            <a:avLst/>
          </a:prstGeom>
        </p:spPr>
      </p:pic>
    </p:spTree>
    <p:extLst>
      <p:ext uri="{BB962C8B-B14F-4D97-AF65-F5344CB8AC3E}">
        <p14:creationId xmlns:p14="http://schemas.microsoft.com/office/powerpoint/2010/main" val="1169080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hank you_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A68192-06CD-4184-B005-203A047765CD}"/>
              </a:ext>
            </a:extLst>
          </p:cNvPr>
          <p:cNvPicPr>
            <a:picLocks/>
          </p:cNvPicPr>
          <p:nvPr userDrawn="1"/>
        </p:nvPicPr>
        <p:blipFill>
          <a:blip r:embed="rId2"/>
          <a:srcRect/>
          <a:stretch/>
        </p:blipFill>
        <p:spPr>
          <a:xfrm>
            <a:off x="0" y="0"/>
            <a:ext cx="12216384" cy="6858000"/>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578271"/>
            <a:ext cx="5454127" cy="2133599"/>
          </a:xfrm>
        </p:spPr>
        <p:txBody>
          <a:bodyPr anchor="b">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057946"/>
            <a:ext cx="5454127" cy="977900"/>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7DFD3737-D0BE-435B-A080-9D7B31C9BE1E}"/>
              </a:ext>
            </a:extLst>
          </p:cNvPr>
          <p:cNvPicPr>
            <a:picLocks noChangeAspect="1"/>
          </p:cNvPicPr>
          <p:nvPr userDrawn="1"/>
        </p:nvPicPr>
        <p:blipFill>
          <a:blip r:embed="rId3"/>
          <a:srcRect/>
          <a:stretch/>
        </p:blipFill>
        <p:spPr>
          <a:xfrm>
            <a:off x="652675" y="5642123"/>
            <a:ext cx="2073896" cy="609600"/>
          </a:xfrm>
          <a:prstGeom prst="rect">
            <a:avLst/>
          </a:prstGeom>
        </p:spPr>
      </p:pic>
    </p:spTree>
    <p:extLst>
      <p:ext uri="{BB962C8B-B14F-4D97-AF65-F5344CB8AC3E}">
        <p14:creationId xmlns:p14="http://schemas.microsoft.com/office/powerpoint/2010/main" val="3393767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hank you_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03815-6CC1-43CE-83F7-D0F56166D629}"/>
              </a:ext>
            </a:extLst>
          </p:cNvPr>
          <p:cNvPicPr>
            <a:picLocks/>
          </p:cNvPicPr>
          <p:nvPr userDrawn="1"/>
        </p:nvPicPr>
        <p:blipFill>
          <a:blip r:embed="rId2"/>
          <a:srcRect/>
          <a:stretch/>
        </p:blipFill>
        <p:spPr>
          <a:xfrm>
            <a:off x="0" y="0"/>
            <a:ext cx="12188952" cy="6858000"/>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578271"/>
            <a:ext cx="5454127" cy="2133599"/>
          </a:xfrm>
        </p:spPr>
        <p:txBody>
          <a:bodyPr anchor="b">
            <a:normAutofit/>
          </a:bodyPr>
          <a:lstStyle>
            <a:lvl1pPr algn="l">
              <a:defRPr sz="45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057946"/>
            <a:ext cx="5454127" cy="977900"/>
          </a:xfrm>
        </p:spPr>
        <p:txBody>
          <a:bodyPr>
            <a:normAutofit/>
          </a:bodyPr>
          <a:lstStyle>
            <a:lvl1pPr marL="0" indent="0" algn="l">
              <a:buNone/>
              <a:defRPr sz="1800" spc="0">
                <a:solidFill>
                  <a:schemeClr val="tx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457596B2-71DD-DE45-A0EA-BEBCBF97B039}"/>
              </a:ext>
            </a:extLst>
          </p:cNvPr>
          <p:cNvPicPr>
            <a:picLocks noChangeAspect="1"/>
          </p:cNvPicPr>
          <p:nvPr userDrawn="1"/>
        </p:nvPicPr>
        <p:blipFill>
          <a:blip r:embed="rId3"/>
          <a:srcRect/>
          <a:stretch/>
        </p:blipFill>
        <p:spPr>
          <a:xfrm>
            <a:off x="652675" y="5640462"/>
            <a:ext cx="2073896" cy="609600"/>
          </a:xfrm>
          <a:prstGeom prst="rect">
            <a:avLst/>
          </a:prstGeom>
        </p:spPr>
      </p:pic>
    </p:spTree>
    <p:extLst>
      <p:ext uri="{BB962C8B-B14F-4D97-AF65-F5344CB8AC3E}">
        <p14:creationId xmlns:p14="http://schemas.microsoft.com/office/powerpoint/2010/main" val="3472218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hank you_Circle_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8947C1-00F1-42CA-8C01-4D6021FE53AF}"/>
              </a:ext>
            </a:extLst>
          </p:cNvPr>
          <p:cNvPicPr>
            <a:picLocks/>
          </p:cNvPicPr>
          <p:nvPr userDrawn="1"/>
        </p:nvPicPr>
        <p:blipFill>
          <a:blip r:embed="rId2"/>
          <a:srcRect/>
          <a:stretch/>
        </p:blipFill>
        <p:spPr>
          <a:xfrm>
            <a:off x="-1524" y="-18288"/>
            <a:ext cx="12192000" cy="6894576"/>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578271"/>
            <a:ext cx="5454127" cy="2133599"/>
          </a:xfrm>
        </p:spPr>
        <p:txBody>
          <a:bodyPr anchor="b">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057946"/>
            <a:ext cx="5454127" cy="977900"/>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24A1B72C-608A-4199-B4AE-7B9612AE45CB}"/>
              </a:ext>
            </a:extLst>
          </p:cNvPr>
          <p:cNvPicPr>
            <a:picLocks noChangeAspect="1"/>
          </p:cNvPicPr>
          <p:nvPr userDrawn="1"/>
        </p:nvPicPr>
        <p:blipFill>
          <a:blip r:embed="rId3"/>
          <a:srcRect/>
          <a:stretch/>
        </p:blipFill>
        <p:spPr>
          <a:xfrm>
            <a:off x="652675" y="5642123"/>
            <a:ext cx="2073896" cy="609600"/>
          </a:xfrm>
          <a:prstGeom prst="rect">
            <a:avLst/>
          </a:prstGeom>
        </p:spPr>
      </p:pic>
    </p:spTree>
    <p:extLst>
      <p:ext uri="{BB962C8B-B14F-4D97-AF65-F5344CB8AC3E}">
        <p14:creationId xmlns:p14="http://schemas.microsoft.com/office/powerpoint/2010/main" val="2028669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hank you_Circle_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05CA7E-5051-4636-8252-3EE826AE7605}"/>
              </a:ext>
            </a:extLst>
          </p:cNvPr>
          <p:cNvPicPr>
            <a:picLocks/>
          </p:cNvPicPr>
          <p:nvPr userDrawn="1"/>
        </p:nvPicPr>
        <p:blipFill>
          <a:blip r:embed="rId2"/>
          <a:srcRect/>
          <a:stretch/>
        </p:blipFill>
        <p:spPr>
          <a:xfrm>
            <a:off x="0" y="-18288"/>
            <a:ext cx="12191998" cy="6894576"/>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578271"/>
            <a:ext cx="5454127" cy="2133599"/>
          </a:xfrm>
        </p:spPr>
        <p:txBody>
          <a:bodyPr anchor="b">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057946"/>
            <a:ext cx="5454127" cy="977900"/>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05E5BF25-4EE5-4C9A-8460-90CB0C8ABAD8}"/>
              </a:ext>
            </a:extLst>
          </p:cNvPr>
          <p:cNvPicPr>
            <a:picLocks noChangeAspect="1"/>
          </p:cNvPicPr>
          <p:nvPr userDrawn="1"/>
        </p:nvPicPr>
        <p:blipFill>
          <a:blip r:embed="rId3"/>
          <a:srcRect/>
          <a:stretch/>
        </p:blipFill>
        <p:spPr>
          <a:xfrm>
            <a:off x="652675" y="5642123"/>
            <a:ext cx="2073896" cy="609600"/>
          </a:xfrm>
          <a:prstGeom prst="rect">
            <a:avLst/>
          </a:prstGeom>
        </p:spPr>
      </p:pic>
    </p:spTree>
    <p:extLst>
      <p:ext uri="{BB962C8B-B14F-4D97-AF65-F5344CB8AC3E}">
        <p14:creationId xmlns:p14="http://schemas.microsoft.com/office/powerpoint/2010/main" val="3073169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hank you_Circle_Gre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B9421C-886F-44E8-BC33-006B9815A12C}"/>
              </a:ext>
            </a:extLst>
          </p:cNvPr>
          <p:cNvPicPr>
            <a:picLocks/>
          </p:cNvPicPr>
          <p:nvPr userDrawn="1"/>
        </p:nvPicPr>
        <p:blipFill>
          <a:blip r:embed="rId2"/>
          <a:srcRect/>
          <a:stretch/>
        </p:blipFill>
        <p:spPr>
          <a:xfrm>
            <a:off x="0" y="0"/>
            <a:ext cx="12188952" cy="6858000"/>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578271"/>
            <a:ext cx="5454127" cy="2133599"/>
          </a:xfrm>
        </p:spPr>
        <p:txBody>
          <a:bodyPr anchor="b">
            <a:normAutofit/>
          </a:bodyPr>
          <a:lstStyle>
            <a:lvl1pPr algn="l">
              <a:defRPr sz="45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057946"/>
            <a:ext cx="5454127" cy="977900"/>
          </a:xfrm>
        </p:spPr>
        <p:txBody>
          <a:bodyPr>
            <a:normAutofit/>
          </a:bodyPr>
          <a:lstStyle>
            <a:lvl1pPr marL="0" indent="0" algn="l">
              <a:buNone/>
              <a:defRPr sz="1800" spc="0">
                <a:solidFill>
                  <a:schemeClr val="tx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685FD9C5-1B14-4EE3-B14F-F7E9C6190E4A}"/>
              </a:ext>
            </a:extLst>
          </p:cNvPr>
          <p:cNvPicPr>
            <a:picLocks noChangeAspect="1"/>
          </p:cNvPicPr>
          <p:nvPr userDrawn="1"/>
        </p:nvPicPr>
        <p:blipFill>
          <a:blip r:embed="rId3"/>
          <a:srcRect/>
          <a:stretch/>
        </p:blipFill>
        <p:spPr>
          <a:xfrm>
            <a:off x="652675" y="5640462"/>
            <a:ext cx="2073896" cy="609600"/>
          </a:xfrm>
          <a:prstGeom prst="rect">
            <a:avLst/>
          </a:prstGeom>
        </p:spPr>
      </p:pic>
    </p:spTree>
    <p:extLst>
      <p:ext uri="{BB962C8B-B14F-4D97-AF65-F5344CB8AC3E}">
        <p14:creationId xmlns:p14="http://schemas.microsoft.com/office/powerpoint/2010/main" val="211340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_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6218B4-DB41-A34C-AE8F-08607E981A1F}"/>
              </a:ext>
            </a:extLst>
          </p:cNvPr>
          <p:cNvSpPr/>
          <p:nvPr userDrawn="1"/>
        </p:nvSpPr>
        <p:spPr>
          <a:xfrm>
            <a:off x="0" y="0"/>
            <a:ext cx="12192000" cy="6858000"/>
          </a:xfrm>
          <a:prstGeom prst="rect">
            <a:avLst/>
          </a:prstGeom>
          <a:gradFill>
            <a:gsLst>
              <a:gs pos="44000">
                <a:schemeClr val="accent6"/>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B536612-56DA-A04E-8CDD-BCFA0B016055}"/>
              </a:ext>
            </a:extLst>
          </p:cNvPr>
          <p:cNvPicPr>
            <a:picLocks noChangeAspect="1"/>
          </p:cNvPicPr>
          <p:nvPr userDrawn="1"/>
        </p:nvPicPr>
        <p:blipFill>
          <a:blip r:embed="rId2"/>
          <a:srcRect/>
          <a:stretch/>
        </p:blipFill>
        <p:spPr>
          <a:xfrm>
            <a:off x="10381667" y="6126012"/>
            <a:ext cx="1157337" cy="340187"/>
          </a:xfrm>
          <a:prstGeom prst="rect">
            <a:avLst/>
          </a:prstGeom>
        </p:spPr>
      </p:pic>
    </p:spTree>
    <p:extLst>
      <p:ext uri="{BB962C8B-B14F-4D97-AF65-F5344CB8AC3E}">
        <p14:creationId xmlns:p14="http://schemas.microsoft.com/office/powerpoint/2010/main" val="208925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_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94889B-28C0-6A4E-98D2-0589AAB9DB88}"/>
              </a:ext>
            </a:extLst>
          </p:cNvPr>
          <p:cNvPicPr>
            <a:picLocks/>
          </p:cNvPicPr>
          <p:nvPr userDrawn="1"/>
        </p:nvPicPr>
        <p:blipFill>
          <a:blip r:embed="rId2"/>
          <a:srcRect/>
          <a:stretch/>
        </p:blipFill>
        <p:spPr>
          <a:xfrm>
            <a:off x="0" y="0"/>
            <a:ext cx="12216384" cy="6858000"/>
          </a:xfrm>
          <a:prstGeom prst="rect">
            <a:avLst/>
          </a:prstGeom>
        </p:spPr>
      </p:pic>
      <p:sp>
        <p:nvSpPr>
          <p:cNvPr id="10" name="Title 1">
            <a:extLst>
              <a:ext uri="{FF2B5EF4-FFF2-40B4-BE49-F238E27FC236}">
                <a16:creationId xmlns:a16="http://schemas.microsoft.com/office/drawing/2014/main" id="{290FD2E8-F2A8-7B49-853D-DFA9F5851ECC}"/>
              </a:ext>
            </a:extLst>
          </p:cNvPr>
          <p:cNvSpPr>
            <a:spLocks noGrp="1"/>
          </p:cNvSpPr>
          <p:nvPr>
            <p:ph type="title"/>
          </p:nvPr>
        </p:nvSpPr>
        <p:spPr>
          <a:xfrm>
            <a:off x="0" y="1"/>
            <a:ext cx="12192000" cy="6858000"/>
          </a:xfrm>
        </p:spPr>
        <p:txBody>
          <a:bodyPr>
            <a:normAutofit/>
          </a:bodyPr>
          <a:lstStyle>
            <a:lvl1pPr algn="ctr">
              <a:defRPr sz="320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EB536612-56DA-A04E-8CDD-BCFA0B016055}"/>
              </a:ext>
            </a:extLst>
          </p:cNvPr>
          <p:cNvPicPr>
            <a:picLocks noChangeAspect="1"/>
          </p:cNvPicPr>
          <p:nvPr userDrawn="1"/>
        </p:nvPicPr>
        <p:blipFill>
          <a:blip r:embed="rId3"/>
          <a:srcRect/>
          <a:stretch/>
        </p:blipFill>
        <p:spPr>
          <a:xfrm>
            <a:off x="10381667" y="6126012"/>
            <a:ext cx="1157337" cy="340187"/>
          </a:xfrm>
          <a:prstGeom prst="rect">
            <a:avLst/>
          </a:prstGeom>
        </p:spPr>
      </p:pic>
    </p:spTree>
    <p:extLst>
      <p:ext uri="{BB962C8B-B14F-4D97-AF65-F5344CB8AC3E}">
        <p14:creationId xmlns:p14="http://schemas.microsoft.com/office/powerpoint/2010/main" val="125695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_Slide_2">
    <p:spTree>
      <p:nvGrpSpPr>
        <p:cNvPr id="1" name=""/>
        <p:cNvGrpSpPr/>
        <p:nvPr/>
      </p:nvGrpSpPr>
      <p:grpSpPr>
        <a:xfrm>
          <a:off x="0" y="0"/>
          <a:ext cx="0" cy="0"/>
          <a:chOff x="0" y="0"/>
          <a:chExt cx="0" cy="0"/>
        </a:xfrm>
      </p:grpSpPr>
      <p:pic>
        <p:nvPicPr>
          <p:cNvPr id="4" name="Picture 3" descr="Two people looking at a computer&#10;&#10;Description automatically generated with low confidence">
            <a:extLst>
              <a:ext uri="{FF2B5EF4-FFF2-40B4-BE49-F238E27FC236}">
                <a16:creationId xmlns:a16="http://schemas.microsoft.com/office/drawing/2014/main" id="{598D1A8B-97E2-AF46-BA13-37B0D09B43ED}"/>
              </a:ext>
            </a:extLst>
          </p:cNvPr>
          <p:cNvPicPr>
            <a:picLocks noChangeAspect="1"/>
          </p:cNvPicPr>
          <p:nvPr userDrawn="1"/>
        </p:nvPicPr>
        <p:blipFill>
          <a:blip r:embed="rId2"/>
          <a:stretch>
            <a:fillRect/>
          </a:stretch>
        </p:blipFill>
        <p:spPr>
          <a:xfrm>
            <a:off x="1974" y="0"/>
            <a:ext cx="12188052" cy="6858000"/>
          </a:xfrm>
          <a:prstGeom prst="rect">
            <a:avLst/>
          </a:prstGeom>
        </p:spPr>
      </p:pic>
      <p:sp>
        <p:nvSpPr>
          <p:cNvPr id="13" name="Rectangle 12">
            <a:extLst>
              <a:ext uri="{FF2B5EF4-FFF2-40B4-BE49-F238E27FC236}">
                <a16:creationId xmlns:a16="http://schemas.microsoft.com/office/drawing/2014/main" id="{4FAE778C-9BDA-FE44-BD8B-9C2EDFE0440C}"/>
              </a:ext>
            </a:extLst>
          </p:cNvPr>
          <p:cNvSpPr/>
          <p:nvPr userDrawn="1"/>
        </p:nvSpPr>
        <p:spPr>
          <a:xfrm>
            <a:off x="0" y="0"/>
            <a:ext cx="12192000" cy="6858000"/>
          </a:xfrm>
          <a:prstGeom prst="rect">
            <a:avLst/>
          </a:prstGeom>
          <a:gradFill>
            <a:gsLst>
              <a:gs pos="44000">
                <a:schemeClr val="accent6">
                  <a:alpha val="86000"/>
                </a:schemeClr>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hasCustomPrompt="1"/>
          </p:nvPr>
        </p:nvSpPr>
        <p:spPr>
          <a:xfrm>
            <a:off x="582419" y="4876239"/>
            <a:ext cx="2803037" cy="1205474"/>
          </a:xfrm>
        </p:spPr>
        <p:txBody>
          <a:bodyPr>
            <a:normAutofit/>
          </a:bodyPr>
          <a:lstStyle>
            <a:lvl1pPr marL="0" indent="0" algn="l">
              <a:lnSpc>
                <a:spcPct val="100000"/>
              </a:lnSpc>
              <a:spcBef>
                <a:spcPts val="400"/>
              </a:spcBef>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 and </a:t>
            </a:r>
            <a:br>
              <a:rPr lang="en-US" dirty="0"/>
            </a:br>
            <a:r>
              <a:rPr lang="en-US" dirty="0"/>
              <a:t>contact information here</a:t>
            </a:r>
          </a:p>
        </p:txBody>
      </p:sp>
      <p:pic>
        <p:nvPicPr>
          <p:cNvPr id="8" name="Picture 7">
            <a:extLst>
              <a:ext uri="{FF2B5EF4-FFF2-40B4-BE49-F238E27FC236}">
                <a16:creationId xmlns:a16="http://schemas.microsoft.com/office/drawing/2014/main" id="{605EEA55-4831-4AF5-AA6F-0FF56D93639F}"/>
              </a:ext>
            </a:extLst>
          </p:cNvPr>
          <p:cNvPicPr>
            <a:picLocks noChangeAspect="1"/>
          </p:cNvPicPr>
          <p:nvPr userDrawn="1"/>
        </p:nvPicPr>
        <p:blipFill>
          <a:blip r:embed="rId3"/>
          <a:srcRect/>
          <a:stretch/>
        </p:blipFill>
        <p:spPr>
          <a:xfrm>
            <a:off x="652675" y="583350"/>
            <a:ext cx="2073896" cy="609600"/>
          </a:xfrm>
          <a:prstGeom prst="rect">
            <a:avLst/>
          </a:prstGeom>
        </p:spPr>
      </p:pic>
      <p:sp>
        <p:nvSpPr>
          <p:cNvPr id="14" name="Title 1">
            <a:extLst>
              <a:ext uri="{FF2B5EF4-FFF2-40B4-BE49-F238E27FC236}">
                <a16:creationId xmlns:a16="http://schemas.microsoft.com/office/drawing/2014/main" id="{CC5B1077-0C5E-5546-90BC-2F6A53D59FFF}"/>
              </a:ext>
            </a:extLst>
          </p:cNvPr>
          <p:cNvSpPr txBox="1">
            <a:spLocks/>
          </p:cNvSpPr>
          <p:nvPr userDrawn="1"/>
        </p:nvSpPr>
        <p:spPr>
          <a:xfrm>
            <a:off x="2985157" y="776287"/>
            <a:ext cx="296161" cy="41685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500" b="1" kern="1200" spc="0" baseline="0">
                <a:solidFill>
                  <a:schemeClr val="bg1"/>
                </a:solidFill>
                <a:latin typeface="Century Gothic" panose="020B0502020202020204" pitchFamily="34" charset="0"/>
                <a:ea typeface="+mj-ea"/>
                <a:cs typeface="+mj-cs"/>
              </a:defRPr>
            </a:lvl1pPr>
          </a:lstStyle>
          <a:p>
            <a:r>
              <a:rPr lang="en-US" sz="2000" dirty="0"/>
              <a:t>+</a:t>
            </a:r>
          </a:p>
        </p:txBody>
      </p:sp>
      <p:sp>
        <p:nvSpPr>
          <p:cNvPr id="36" name="TextBox 35">
            <a:extLst>
              <a:ext uri="{FF2B5EF4-FFF2-40B4-BE49-F238E27FC236}">
                <a16:creationId xmlns:a16="http://schemas.microsoft.com/office/drawing/2014/main" id="{1C1E3451-8CDD-8340-A1C8-E165D190FB66}"/>
              </a:ext>
            </a:extLst>
          </p:cNvPr>
          <p:cNvSpPr txBox="1"/>
          <p:nvPr userDrawn="1"/>
        </p:nvSpPr>
        <p:spPr>
          <a:xfrm>
            <a:off x="526429" y="2093053"/>
            <a:ext cx="5286542" cy="1569660"/>
          </a:xfrm>
          <a:prstGeom prst="rect">
            <a:avLst/>
          </a:prstGeom>
          <a:noFill/>
        </p:spPr>
        <p:txBody>
          <a:bodyPr wrap="square" rtlCol="0">
            <a:spAutoFit/>
          </a:bodyPr>
          <a:lstStyle/>
          <a:p>
            <a:r>
              <a:rPr lang="en-US" sz="4800" b="1" dirty="0">
                <a:solidFill>
                  <a:schemeClr val="bg1"/>
                </a:solidFill>
                <a:latin typeface="+mj-lt"/>
              </a:rPr>
              <a:t>Our Pay Equity</a:t>
            </a:r>
            <a:br>
              <a:rPr lang="en-US" sz="4800" b="1" dirty="0">
                <a:solidFill>
                  <a:schemeClr val="bg1"/>
                </a:solidFill>
                <a:latin typeface="+mj-lt"/>
              </a:rPr>
            </a:br>
            <a:r>
              <a:rPr lang="en-US" sz="4800" b="1" dirty="0">
                <a:solidFill>
                  <a:schemeClr val="bg1"/>
                </a:solidFill>
                <a:latin typeface="+mj-lt"/>
              </a:rPr>
              <a:t>Business Case</a:t>
            </a:r>
            <a:endParaRPr lang="en-RO" sz="4800" b="1">
              <a:solidFill>
                <a:schemeClr val="bg1"/>
              </a:solidFill>
              <a:latin typeface="+mj-lt"/>
            </a:endParaRPr>
          </a:p>
        </p:txBody>
      </p:sp>
      <p:sp>
        <p:nvSpPr>
          <p:cNvPr id="37" name="TextBox 36">
            <a:extLst>
              <a:ext uri="{FF2B5EF4-FFF2-40B4-BE49-F238E27FC236}">
                <a16:creationId xmlns:a16="http://schemas.microsoft.com/office/drawing/2014/main" id="{00DCE40A-23BF-814E-8D31-3704BB095898}"/>
              </a:ext>
            </a:extLst>
          </p:cNvPr>
          <p:cNvSpPr txBox="1"/>
          <p:nvPr userDrawn="1"/>
        </p:nvSpPr>
        <p:spPr>
          <a:xfrm>
            <a:off x="548917" y="4455687"/>
            <a:ext cx="4279248" cy="369332"/>
          </a:xfrm>
          <a:prstGeom prst="rect">
            <a:avLst/>
          </a:prstGeom>
          <a:noFill/>
        </p:spPr>
        <p:txBody>
          <a:bodyPr wrap="square" rtlCol="0">
            <a:spAutoFit/>
          </a:bodyPr>
          <a:lstStyle/>
          <a:p>
            <a:r>
              <a:rPr lang="en-RO" sz="1800" b="1">
                <a:solidFill>
                  <a:schemeClr val="accent5"/>
                </a:solidFill>
              </a:rPr>
              <a:t>Presented by:</a:t>
            </a:r>
          </a:p>
        </p:txBody>
      </p:sp>
      <p:sp>
        <p:nvSpPr>
          <p:cNvPr id="40" name="Picture Placeholder 39">
            <a:extLst>
              <a:ext uri="{FF2B5EF4-FFF2-40B4-BE49-F238E27FC236}">
                <a16:creationId xmlns:a16="http://schemas.microsoft.com/office/drawing/2014/main" id="{C7E42714-1449-7B41-9891-17A51B5CF4EB}"/>
              </a:ext>
            </a:extLst>
          </p:cNvPr>
          <p:cNvSpPr>
            <a:spLocks noGrp="1"/>
          </p:cNvSpPr>
          <p:nvPr>
            <p:ph type="pic" sz="quarter" idx="11" hasCustomPrompt="1"/>
          </p:nvPr>
        </p:nvSpPr>
        <p:spPr>
          <a:xfrm>
            <a:off x="3540000" y="643054"/>
            <a:ext cx="2272971" cy="609600"/>
          </a:xfrm>
          <a:ln>
            <a:solidFill>
              <a:schemeClr val="bg1"/>
            </a:solidFill>
          </a:ln>
        </p:spPr>
        <p:txBody>
          <a:bodyPr wrap="square" anchor="ctr" anchorCtr="1">
            <a:normAutofit/>
          </a:bodyPr>
          <a:lstStyle>
            <a:lvl1pPr marL="0" indent="0" algn="ctr">
              <a:buNone/>
              <a:defRPr>
                <a:solidFill>
                  <a:schemeClr val="bg1"/>
                </a:solidFill>
              </a:defRPr>
            </a:lvl1pPr>
          </a:lstStyle>
          <a:p>
            <a:r>
              <a:rPr lang="en-RO"/>
              <a:t>Your logo here</a:t>
            </a:r>
          </a:p>
        </p:txBody>
      </p:sp>
    </p:spTree>
    <p:extLst>
      <p:ext uri="{BB962C8B-B14F-4D97-AF65-F5344CB8AC3E}">
        <p14:creationId xmlns:p14="http://schemas.microsoft.com/office/powerpoint/2010/main" val="335958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_Slide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6218B4-DB41-A34C-AE8F-08607E981A1F}"/>
              </a:ext>
            </a:extLst>
          </p:cNvPr>
          <p:cNvSpPr/>
          <p:nvPr userDrawn="1"/>
        </p:nvSpPr>
        <p:spPr>
          <a:xfrm>
            <a:off x="0" y="0"/>
            <a:ext cx="12192000" cy="6858000"/>
          </a:xfrm>
          <a:prstGeom prst="rect">
            <a:avLst/>
          </a:prstGeom>
          <a:gradFill>
            <a:gsLst>
              <a:gs pos="25000">
                <a:schemeClr val="accent6"/>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122363"/>
            <a:ext cx="5454127" cy="2133599"/>
          </a:xfrm>
        </p:spPr>
        <p:txBody>
          <a:bodyPr anchor="b">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3602038"/>
            <a:ext cx="5454127" cy="1655762"/>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85FAC1AE-B130-0D4F-9173-C41F42C3671A}"/>
              </a:ext>
            </a:extLst>
          </p:cNvPr>
          <p:cNvPicPr>
            <a:picLocks noChangeAspect="1"/>
          </p:cNvPicPr>
          <p:nvPr userDrawn="1"/>
        </p:nvPicPr>
        <p:blipFill>
          <a:blip r:embed="rId2"/>
          <a:srcRect/>
          <a:stretch/>
        </p:blipFill>
        <p:spPr>
          <a:xfrm>
            <a:off x="6923537" y="991606"/>
            <a:ext cx="4626589" cy="4626589"/>
          </a:xfrm>
          <a:prstGeom prst="rect">
            <a:avLst/>
          </a:prstGeom>
        </p:spPr>
      </p:pic>
      <p:pic>
        <p:nvPicPr>
          <p:cNvPr id="8" name="Picture 7">
            <a:extLst>
              <a:ext uri="{FF2B5EF4-FFF2-40B4-BE49-F238E27FC236}">
                <a16:creationId xmlns:a16="http://schemas.microsoft.com/office/drawing/2014/main" id="{605EEA55-4831-4AF5-AA6F-0FF56D93639F}"/>
              </a:ext>
            </a:extLst>
          </p:cNvPr>
          <p:cNvPicPr>
            <a:picLocks noChangeAspect="1"/>
          </p:cNvPicPr>
          <p:nvPr userDrawn="1"/>
        </p:nvPicPr>
        <p:blipFill>
          <a:blip r:embed="rId3"/>
          <a:srcRect/>
          <a:stretch/>
        </p:blipFill>
        <p:spPr>
          <a:xfrm>
            <a:off x="652675" y="583350"/>
            <a:ext cx="2073896" cy="609600"/>
          </a:xfrm>
          <a:prstGeom prst="rect">
            <a:avLst/>
          </a:prstGeom>
        </p:spPr>
      </p:pic>
    </p:spTree>
    <p:extLst>
      <p:ext uri="{BB962C8B-B14F-4D97-AF65-F5344CB8AC3E}">
        <p14:creationId xmlns:p14="http://schemas.microsoft.com/office/powerpoint/2010/main" val="256781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_Slide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6218B4-DB41-A34C-AE8F-08607E981A1F}"/>
              </a:ext>
            </a:extLst>
          </p:cNvPr>
          <p:cNvSpPr/>
          <p:nvPr userDrawn="1"/>
        </p:nvSpPr>
        <p:spPr>
          <a:xfrm>
            <a:off x="0" y="0"/>
            <a:ext cx="12192000" cy="6858000"/>
          </a:xfrm>
          <a:prstGeom prst="rect">
            <a:avLst/>
          </a:prstGeom>
          <a:gradFill>
            <a:gsLst>
              <a:gs pos="25000">
                <a:schemeClr val="accent6"/>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FD1353C1-5120-1C41-900E-DA407130FECB}"/>
              </a:ext>
            </a:extLst>
          </p:cNvPr>
          <p:cNvPicPr>
            <a:picLocks noChangeAspect="1"/>
          </p:cNvPicPr>
          <p:nvPr userDrawn="1"/>
        </p:nvPicPr>
        <p:blipFill>
          <a:blip r:embed="rId2"/>
          <a:srcRect/>
          <a:stretch/>
        </p:blipFill>
        <p:spPr>
          <a:xfrm>
            <a:off x="6923538" y="991606"/>
            <a:ext cx="4626589" cy="4626589"/>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122363"/>
            <a:ext cx="5454127" cy="2133599"/>
          </a:xfrm>
        </p:spPr>
        <p:txBody>
          <a:bodyPr anchor="b">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3602038"/>
            <a:ext cx="5454127" cy="1655762"/>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8DF3DBE4-0903-427C-8B37-6F5D03882849}"/>
              </a:ext>
            </a:extLst>
          </p:cNvPr>
          <p:cNvPicPr>
            <a:picLocks noChangeAspect="1"/>
          </p:cNvPicPr>
          <p:nvPr userDrawn="1"/>
        </p:nvPicPr>
        <p:blipFill>
          <a:blip r:embed="rId3"/>
          <a:srcRect/>
          <a:stretch/>
        </p:blipFill>
        <p:spPr>
          <a:xfrm>
            <a:off x="652675" y="583350"/>
            <a:ext cx="2073896" cy="609600"/>
          </a:xfrm>
          <a:prstGeom prst="rect">
            <a:avLst/>
          </a:prstGeom>
        </p:spPr>
      </p:pic>
    </p:spTree>
    <p:extLst>
      <p:ext uri="{BB962C8B-B14F-4D97-AF65-F5344CB8AC3E}">
        <p14:creationId xmlns:p14="http://schemas.microsoft.com/office/powerpoint/2010/main" val="378275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vider_Slide_Wave_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87E86C-DF51-4D7C-9DEF-D45BBF24AE83}"/>
              </a:ext>
            </a:extLst>
          </p:cNvPr>
          <p:cNvPicPr>
            <a:picLocks/>
          </p:cNvPicPr>
          <p:nvPr userDrawn="1"/>
        </p:nvPicPr>
        <p:blipFill>
          <a:blip r:embed="rId2"/>
          <a:srcRect/>
          <a:stretch/>
        </p:blipFill>
        <p:spPr>
          <a:xfrm>
            <a:off x="0" y="0"/>
            <a:ext cx="12216384" cy="6857463"/>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990575"/>
            <a:ext cx="5454127" cy="2133599"/>
          </a:xfr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470250"/>
            <a:ext cx="5454127" cy="1655762"/>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CFBAA844-23DB-6047-86F8-95E6B624B5F4}"/>
              </a:ext>
            </a:extLst>
          </p:cNvPr>
          <p:cNvPicPr>
            <a:picLocks noChangeAspect="1"/>
          </p:cNvPicPr>
          <p:nvPr userDrawn="1"/>
        </p:nvPicPr>
        <p:blipFill>
          <a:blip r:embed="rId3"/>
          <a:srcRect/>
          <a:stretch/>
        </p:blipFill>
        <p:spPr>
          <a:xfrm>
            <a:off x="10381667" y="6126012"/>
            <a:ext cx="1157337" cy="340187"/>
          </a:xfrm>
          <a:prstGeom prst="rect">
            <a:avLst/>
          </a:prstGeom>
        </p:spPr>
      </p:pic>
    </p:spTree>
    <p:extLst>
      <p:ext uri="{BB962C8B-B14F-4D97-AF65-F5344CB8AC3E}">
        <p14:creationId xmlns:p14="http://schemas.microsoft.com/office/powerpoint/2010/main" val="310363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vider_Slide_Wave_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3C08E4-CC55-406C-B4AE-E4DC2561D85C}"/>
              </a:ext>
            </a:extLst>
          </p:cNvPr>
          <p:cNvPicPr>
            <a:picLocks/>
          </p:cNvPicPr>
          <p:nvPr userDrawn="1"/>
        </p:nvPicPr>
        <p:blipFill>
          <a:blip r:embed="rId2"/>
          <a:srcRect/>
          <a:stretch/>
        </p:blipFill>
        <p:spPr>
          <a:xfrm>
            <a:off x="0" y="0"/>
            <a:ext cx="12216384" cy="6858000"/>
          </a:xfrm>
          <a:prstGeom prst="rect">
            <a:avLst/>
          </a:prstGeom>
        </p:spPr>
      </p:pic>
      <p:sp>
        <p:nvSpPr>
          <p:cNvPr id="2" name="Title 1">
            <a:extLst>
              <a:ext uri="{FF2B5EF4-FFF2-40B4-BE49-F238E27FC236}">
                <a16:creationId xmlns:a16="http://schemas.microsoft.com/office/drawing/2014/main" id="{5F491015-2B80-A742-BBAF-422FA96A7338}"/>
              </a:ext>
            </a:extLst>
          </p:cNvPr>
          <p:cNvSpPr>
            <a:spLocks noGrp="1"/>
          </p:cNvSpPr>
          <p:nvPr>
            <p:ph type="ctrTitle"/>
          </p:nvPr>
        </p:nvSpPr>
        <p:spPr>
          <a:xfrm>
            <a:off x="530363" y="1990575"/>
            <a:ext cx="5454127" cy="2133599"/>
          </a:xfr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01C5B55-DB00-5D4D-9B61-24C62F593AA0}"/>
              </a:ext>
            </a:extLst>
          </p:cNvPr>
          <p:cNvSpPr>
            <a:spLocks noGrp="1"/>
          </p:cNvSpPr>
          <p:nvPr>
            <p:ph type="subTitle" idx="1"/>
          </p:nvPr>
        </p:nvSpPr>
        <p:spPr>
          <a:xfrm>
            <a:off x="530363" y="4470250"/>
            <a:ext cx="5454127" cy="1655762"/>
          </a:xfrm>
        </p:spPr>
        <p:txBody>
          <a:bodyPr>
            <a:normAutofit/>
          </a:bodyPr>
          <a:lstStyle>
            <a:lvl1pPr marL="0" indent="0" algn="l">
              <a:buNone/>
              <a:defRPr sz="1800" spc="0">
                <a:solidFill>
                  <a:schemeClr val="bg1"/>
                </a:solidFill>
                <a:latin typeface="Arial" panose="020B0604020202020204" pitchFamily="34" charset="0"/>
                <a:ea typeface="Inter" panose="020B05020300000000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49E332B6-E7E6-46CF-BFAB-F4941C970ABD}"/>
              </a:ext>
            </a:extLst>
          </p:cNvPr>
          <p:cNvPicPr>
            <a:picLocks noChangeAspect="1"/>
          </p:cNvPicPr>
          <p:nvPr userDrawn="1"/>
        </p:nvPicPr>
        <p:blipFill>
          <a:blip r:embed="rId3"/>
          <a:srcRect/>
          <a:stretch/>
        </p:blipFill>
        <p:spPr>
          <a:xfrm>
            <a:off x="10381667" y="6126012"/>
            <a:ext cx="1157337" cy="340187"/>
          </a:xfrm>
          <a:prstGeom prst="rect">
            <a:avLst/>
          </a:prstGeom>
        </p:spPr>
      </p:pic>
    </p:spTree>
    <p:extLst>
      <p:ext uri="{BB962C8B-B14F-4D97-AF65-F5344CB8AC3E}">
        <p14:creationId xmlns:p14="http://schemas.microsoft.com/office/powerpoint/2010/main" val="308999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D99DC-2A35-AD4A-B639-E7A72454A95F}"/>
              </a:ext>
            </a:extLst>
          </p:cNvPr>
          <p:cNvSpPr>
            <a:spLocks noGrp="1"/>
          </p:cNvSpPr>
          <p:nvPr>
            <p:ph type="title"/>
          </p:nvPr>
        </p:nvSpPr>
        <p:spPr>
          <a:xfrm>
            <a:off x="530363" y="365126"/>
            <a:ext cx="11014672" cy="8211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B6650F0-A577-2F4A-8441-C342ECC0EB4D}"/>
              </a:ext>
            </a:extLst>
          </p:cNvPr>
          <p:cNvSpPr>
            <a:spLocks noGrp="1"/>
          </p:cNvSpPr>
          <p:nvPr>
            <p:ph type="body" idx="1"/>
          </p:nvPr>
        </p:nvSpPr>
        <p:spPr>
          <a:xfrm>
            <a:off x="530363" y="1460500"/>
            <a:ext cx="1101467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AC0001-3011-4947-9494-283E9613C404}"/>
              </a:ext>
            </a:extLst>
          </p:cNvPr>
          <p:cNvSpPr>
            <a:spLocks noGrp="1"/>
          </p:cNvSpPr>
          <p:nvPr>
            <p:ph type="dt" sz="half" idx="2"/>
          </p:nvPr>
        </p:nvSpPr>
        <p:spPr>
          <a:xfrm>
            <a:off x="530363" y="6356350"/>
            <a:ext cx="2743200" cy="365125"/>
          </a:xfrm>
          <a:prstGeom prst="rect">
            <a:avLst/>
          </a:prstGeom>
        </p:spPr>
        <p:txBody>
          <a:bodyPr vert="horz" lIns="91440" tIns="45720" rIns="91440" bIns="45720" rtlCol="0" anchor="ctr"/>
          <a:lstStyle>
            <a:lvl1pPr algn="l">
              <a:defRPr sz="1050" spc="50" baseline="0">
                <a:solidFill>
                  <a:schemeClr val="tx1">
                    <a:tint val="75000"/>
                  </a:schemeClr>
                </a:solidFill>
                <a:latin typeface="Century Gothic" panose="020B0502020202020204" pitchFamily="34" charset="0"/>
              </a:defRPr>
            </a:lvl1pPr>
          </a:lstStyle>
          <a:p>
            <a:fld id="{CF9D2F1E-F35C-FA4B-820E-785A3FF641D2}" type="datetimeFigureOut">
              <a:rPr lang="en-US" smtClean="0"/>
              <a:pPr/>
              <a:t>12/2/21</a:t>
            </a:fld>
            <a:endParaRPr lang="en-US" dirty="0"/>
          </a:p>
        </p:txBody>
      </p:sp>
      <p:sp>
        <p:nvSpPr>
          <p:cNvPr id="5" name="Footer Placeholder 4">
            <a:extLst>
              <a:ext uri="{FF2B5EF4-FFF2-40B4-BE49-F238E27FC236}">
                <a16:creationId xmlns:a16="http://schemas.microsoft.com/office/drawing/2014/main" id="{3C5D693C-C38D-AA48-9F88-97F95D95F8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spc="50" baseline="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1CE35835-B334-704D-B029-A3BD6D9978A3}"/>
              </a:ext>
            </a:extLst>
          </p:cNvPr>
          <p:cNvSpPr>
            <a:spLocks noGrp="1"/>
          </p:cNvSpPr>
          <p:nvPr>
            <p:ph type="sldNum" sz="quarter" idx="4"/>
          </p:nvPr>
        </p:nvSpPr>
        <p:spPr>
          <a:xfrm>
            <a:off x="8801835" y="6356350"/>
            <a:ext cx="2743200" cy="365125"/>
          </a:xfrm>
          <a:prstGeom prst="rect">
            <a:avLst/>
          </a:prstGeom>
        </p:spPr>
        <p:txBody>
          <a:bodyPr vert="horz" lIns="91440" tIns="45720" rIns="91440" bIns="45720" rtlCol="0" anchor="ctr"/>
          <a:lstStyle>
            <a:lvl1pPr algn="r">
              <a:defRPr sz="1050" spc="50" baseline="0">
                <a:solidFill>
                  <a:schemeClr val="tx1">
                    <a:tint val="75000"/>
                  </a:schemeClr>
                </a:solidFill>
                <a:latin typeface="Century Gothic" panose="020B0502020202020204" pitchFamily="34" charset="0"/>
              </a:defRPr>
            </a:lvl1pPr>
          </a:lstStyle>
          <a:p>
            <a:fld id="{1FF3C81D-FD9B-7540-83C1-13D0CCFEFD9D}" type="slidenum">
              <a:rPr lang="en-US" smtClean="0"/>
              <a:pPr/>
              <a:t>‹#›</a:t>
            </a:fld>
            <a:endParaRPr lang="en-US" dirty="0"/>
          </a:p>
        </p:txBody>
      </p:sp>
    </p:spTree>
    <p:extLst>
      <p:ext uri="{BB962C8B-B14F-4D97-AF65-F5344CB8AC3E}">
        <p14:creationId xmlns:p14="http://schemas.microsoft.com/office/powerpoint/2010/main" val="832034104"/>
      </p:ext>
    </p:extLst>
  </p:cSld>
  <p:clrMap bg1="lt1" tx1="dk1" bg2="lt2" tx2="dk2" accent1="accent1" accent2="accent2" accent3="accent3" accent4="accent4" accent5="accent5" accent6="accent6" hlink="hlink" folHlink="folHlink"/>
  <p:sldLayoutIdLst>
    <p:sldLayoutId id="2147483667" r:id="rId1"/>
    <p:sldLayoutId id="2147483684" r:id="rId2"/>
    <p:sldLayoutId id="2147483685" r:id="rId3"/>
    <p:sldLayoutId id="2147483686" r:id="rId4"/>
    <p:sldLayoutId id="2147483683" r:id="rId5"/>
    <p:sldLayoutId id="2147483677" r:id="rId6"/>
    <p:sldLayoutId id="2147483669" r:id="rId7"/>
    <p:sldLayoutId id="2147483649" r:id="rId8"/>
    <p:sldLayoutId id="2147483671" r:id="rId9"/>
    <p:sldLayoutId id="2147483674" r:id="rId10"/>
    <p:sldLayoutId id="2147483676" r:id="rId11"/>
    <p:sldLayoutId id="2147483675" r:id="rId12"/>
    <p:sldLayoutId id="2147483673" r:id="rId13"/>
    <p:sldLayoutId id="2147483670" r:id="rId14"/>
    <p:sldLayoutId id="2147483665" r:id="rId15"/>
    <p:sldLayoutId id="2147483662" r:id="rId16"/>
    <p:sldLayoutId id="2147483688" r:id="rId17"/>
    <p:sldLayoutId id="2147483687" r:id="rId18"/>
    <p:sldLayoutId id="2147483672" r:id="rId19"/>
    <p:sldLayoutId id="2147483661" r:id="rId20"/>
    <p:sldLayoutId id="2147483663" r:id="rId21"/>
    <p:sldLayoutId id="2147483678" r:id="rId22"/>
    <p:sldLayoutId id="2147483679" r:id="rId23"/>
    <p:sldLayoutId id="2147483666" r:id="rId24"/>
    <p:sldLayoutId id="2147483680" r:id="rId25"/>
    <p:sldLayoutId id="2147483681" r:id="rId26"/>
    <p:sldLayoutId id="2147483682" r:id="rId27"/>
  </p:sldLayoutIdLst>
  <p:txStyles>
    <p:title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ts val="1800"/>
        </a:lnSpc>
        <a:spcBef>
          <a:spcPts val="1000"/>
        </a:spcBef>
        <a:buFont typeface="Arial" panose="020B0604020202020204" pitchFamily="34" charset="0"/>
        <a:buChar char="•"/>
        <a:defRPr sz="1400" kern="1200" spc="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1800"/>
        </a:lnSpc>
        <a:spcBef>
          <a:spcPts val="500"/>
        </a:spcBef>
        <a:buFont typeface="Arial" panose="020B0604020202020204" pitchFamily="34" charset="0"/>
        <a:buChar char="•"/>
        <a:defRPr sz="1200" kern="1200" spc="0" baseline="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1800"/>
        </a:lnSpc>
        <a:spcBef>
          <a:spcPts val="500"/>
        </a:spcBef>
        <a:buFont typeface="Arial" panose="020B0604020202020204" pitchFamily="34" charset="0"/>
        <a:buChar char="•"/>
        <a:defRPr sz="1100" kern="1200" spc="0" baseline="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1800"/>
        </a:lnSpc>
        <a:spcBef>
          <a:spcPts val="500"/>
        </a:spcBef>
        <a:buFont typeface="Arial" panose="020B0604020202020204" pitchFamily="34" charset="0"/>
        <a:buChar char="•"/>
        <a:defRPr sz="1050" kern="1200" spc="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1800"/>
        </a:lnSpc>
        <a:spcBef>
          <a:spcPts val="500"/>
        </a:spcBef>
        <a:buFont typeface="Arial" panose="020B0604020202020204" pitchFamily="34" charset="0"/>
        <a:buChar char="•"/>
        <a:defRPr sz="1050" kern="1200" spc="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hyperlink" Target="https://www.payscale.com/research-and-insights/pay-equity-de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38.jpe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image" Target="../media/image42.jpg"/><Relationship Id="rId1" Type="http://schemas.openxmlformats.org/officeDocument/2006/relationships/slideLayout" Target="../slideLayouts/slideLayout2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https://www.payscale.com/research-and-insights/gender-pay-ga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payscale.com/products/curo/"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hyperlink" Target="https://www.payscale.com/research-and-insights/gender-pay-ga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payscale.com/research-and-insights/pay-equity-de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ayscale.com/content/Worksheet-Pay-Equity-Business-Case-Pitch-Deck-2021.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3B0BBBA-E715-4142-B888-3F6AA9FB6390}"/>
              </a:ext>
            </a:extLst>
          </p:cNvPr>
          <p:cNvSpPr>
            <a:spLocks noGrp="1"/>
          </p:cNvSpPr>
          <p:nvPr>
            <p:ph type="subTitle" idx="1"/>
          </p:nvPr>
        </p:nvSpPr>
        <p:spPr/>
        <p:txBody>
          <a:bodyPr/>
          <a:lstStyle/>
          <a:p>
            <a:endParaRPr lang="en-RO"/>
          </a:p>
        </p:txBody>
      </p:sp>
      <p:sp>
        <p:nvSpPr>
          <p:cNvPr id="3" name="Picture Placeholder 2">
            <a:extLst>
              <a:ext uri="{FF2B5EF4-FFF2-40B4-BE49-F238E27FC236}">
                <a16:creationId xmlns:a16="http://schemas.microsoft.com/office/drawing/2014/main" id="{40255C7B-0520-A241-AD7A-3BC7599A037E}"/>
              </a:ext>
            </a:extLst>
          </p:cNvPr>
          <p:cNvSpPr>
            <a:spLocks noGrp="1"/>
          </p:cNvSpPr>
          <p:nvPr>
            <p:ph type="pic" sz="quarter" idx="11"/>
          </p:nvPr>
        </p:nvSpPr>
        <p:spPr/>
      </p:sp>
    </p:spTree>
    <p:extLst>
      <p:ext uri="{BB962C8B-B14F-4D97-AF65-F5344CB8AC3E}">
        <p14:creationId xmlns:p14="http://schemas.microsoft.com/office/powerpoint/2010/main" val="27576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FD55F-AFC4-D649-B5AF-6D19D5ABB6B0}"/>
              </a:ext>
            </a:extLst>
          </p:cNvPr>
          <p:cNvSpPr>
            <a:spLocks noGrp="1"/>
          </p:cNvSpPr>
          <p:nvPr>
            <p:ph type="title" idx="4294967295"/>
          </p:nvPr>
        </p:nvSpPr>
        <p:spPr>
          <a:xfrm>
            <a:off x="547044" y="542925"/>
            <a:ext cx="2925942" cy="917575"/>
          </a:xfrm>
        </p:spPr>
        <p:txBody>
          <a:bodyPr>
            <a:normAutofit/>
          </a:bodyPr>
          <a:lstStyle/>
          <a:p>
            <a:r>
              <a:rPr lang="en-RO" sz="3200"/>
              <a:t>In the media</a:t>
            </a:r>
          </a:p>
        </p:txBody>
      </p:sp>
      <p:sp>
        <p:nvSpPr>
          <p:cNvPr id="6" name="TextBox 5">
            <a:extLst>
              <a:ext uri="{FF2B5EF4-FFF2-40B4-BE49-F238E27FC236}">
                <a16:creationId xmlns:a16="http://schemas.microsoft.com/office/drawing/2014/main" id="{3B8E5EE1-7114-CB4F-BB11-6F6B2039A94D}"/>
              </a:ext>
            </a:extLst>
          </p:cNvPr>
          <p:cNvSpPr txBox="1"/>
          <p:nvPr/>
        </p:nvSpPr>
        <p:spPr>
          <a:xfrm>
            <a:off x="248384" y="4552138"/>
            <a:ext cx="184731" cy="253916"/>
          </a:xfrm>
          <a:prstGeom prst="rect">
            <a:avLst/>
          </a:prstGeom>
          <a:noFill/>
        </p:spPr>
        <p:txBody>
          <a:bodyPr wrap="none" rtlCol="0">
            <a:spAutoFit/>
          </a:bodyPr>
          <a:lstStyle/>
          <a:p>
            <a:endParaRPr lang="en-US" sz="1050" dirty="0">
              <a:solidFill>
                <a:prstClr val="black"/>
              </a:solidFill>
              <a:latin typeface="Gordita" pitchFamily="2" charset="77"/>
              <a:cs typeface="Gordita" pitchFamily="2" charset="77"/>
            </a:endParaRPr>
          </a:p>
        </p:txBody>
      </p:sp>
      <p:pic>
        <p:nvPicPr>
          <p:cNvPr id="12" name="Picture 3">
            <a:extLst>
              <a:ext uri="{FF2B5EF4-FFF2-40B4-BE49-F238E27FC236}">
                <a16:creationId xmlns:a16="http://schemas.microsoft.com/office/drawing/2014/main" id="{62E8F7DE-F6CC-E447-A0B1-C1770D604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279" y="2001184"/>
            <a:ext cx="4022752" cy="377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a:extLst>
              <a:ext uri="{FF2B5EF4-FFF2-40B4-BE49-F238E27FC236}">
                <a16:creationId xmlns:a16="http://schemas.microsoft.com/office/drawing/2014/main" id="{3BB0B660-2C79-0E4E-BADA-D5E5362DB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856" y="4487966"/>
            <a:ext cx="3757052" cy="20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a:extLst>
              <a:ext uri="{FF2B5EF4-FFF2-40B4-BE49-F238E27FC236}">
                <a16:creationId xmlns:a16="http://schemas.microsoft.com/office/drawing/2014/main" id="{EC57F861-1B12-014C-800F-59C3822486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4856" y="4813195"/>
            <a:ext cx="4538784" cy="17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a:extLst>
              <a:ext uri="{FF2B5EF4-FFF2-40B4-BE49-F238E27FC236}">
                <a16:creationId xmlns:a16="http://schemas.microsoft.com/office/drawing/2014/main" id="{2240BBE8-AA3F-8D42-983F-8FD71CCB9EF9}"/>
              </a:ext>
            </a:extLst>
          </p:cNvPr>
          <p:cNvPicPr>
            <a:picLocks noChangeAspect="1"/>
          </p:cNvPicPr>
          <p:nvPr/>
        </p:nvPicPr>
        <p:blipFill rotWithShape="1">
          <a:blip r:embed="rId6"/>
          <a:srcRect t="5170"/>
          <a:stretch/>
        </p:blipFill>
        <p:spPr>
          <a:xfrm>
            <a:off x="2534856" y="5470567"/>
            <a:ext cx="2925942" cy="200056"/>
          </a:xfrm>
          <a:prstGeom prst="rect">
            <a:avLst/>
          </a:prstGeom>
        </p:spPr>
      </p:pic>
      <p:pic>
        <p:nvPicPr>
          <p:cNvPr id="27" name="Picture 26">
            <a:extLst>
              <a:ext uri="{FF2B5EF4-FFF2-40B4-BE49-F238E27FC236}">
                <a16:creationId xmlns:a16="http://schemas.microsoft.com/office/drawing/2014/main" id="{D1F5C5DF-688D-5647-B7AE-D8361A83729A}"/>
              </a:ext>
            </a:extLst>
          </p:cNvPr>
          <p:cNvPicPr>
            <a:picLocks noChangeAspect="1"/>
          </p:cNvPicPr>
          <p:nvPr/>
        </p:nvPicPr>
        <p:blipFill>
          <a:blip r:embed="rId7"/>
          <a:stretch>
            <a:fillRect/>
          </a:stretch>
        </p:blipFill>
        <p:spPr>
          <a:xfrm>
            <a:off x="653042" y="1537251"/>
            <a:ext cx="1433178" cy="804591"/>
          </a:xfrm>
          <a:prstGeom prst="rect">
            <a:avLst/>
          </a:prstGeom>
        </p:spPr>
      </p:pic>
      <p:sp>
        <p:nvSpPr>
          <p:cNvPr id="28" name="Freeform 27">
            <a:extLst>
              <a:ext uri="{FF2B5EF4-FFF2-40B4-BE49-F238E27FC236}">
                <a16:creationId xmlns:a16="http://schemas.microsoft.com/office/drawing/2014/main" id="{CF28C5FB-DC98-7F47-8617-A55249B1C5D9}"/>
              </a:ext>
            </a:extLst>
          </p:cNvPr>
          <p:cNvSpPr/>
          <p:nvPr/>
        </p:nvSpPr>
        <p:spPr>
          <a:xfrm>
            <a:off x="0" y="654820"/>
            <a:ext cx="377072" cy="692637"/>
          </a:xfrm>
          <a:custGeom>
            <a:avLst/>
            <a:gdLst>
              <a:gd name="connsiteX0" fmla="*/ 60901 w 746701"/>
              <a:gd name="connsiteY0" fmla="*/ 0 h 1371600"/>
              <a:gd name="connsiteX1" fmla="*/ 746701 w 746701"/>
              <a:gd name="connsiteY1" fmla="*/ 685800 h 1371600"/>
              <a:gd name="connsiteX2" fmla="*/ 60901 w 746701"/>
              <a:gd name="connsiteY2" fmla="*/ 1371600 h 1371600"/>
              <a:gd name="connsiteX3" fmla="*/ 0 w 746701"/>
              <a:gd name="connsiteY3" fmla="*/ 1365461 h 1371600"/>
              <a:gd name="connsiteX4" fmla="*/ 0 w 746701"/>
              <a:gd name="connsiteY4" fmla="*/ 6139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01" h="1371600">
                <a:moveTo>
                  <a:pt x="60901" y="0"/>
                </a:moveTo>
                <a:cubicBezTo>
                  <a:pt x="439658" y="0"/>
                  <a:pt x="746701" y="307043"/>
                  <a:pt x="746701" y="685800"/>
                </a:cubicBezTo>
                <a:cubicBezTo>
                  <a:pt x="746701" y="1064557"/>
                  <a:pt x="439658" y="1371600"/>
                  <a:pt x="60901" y="1371600"/>
                </a:cubicBezTo>
                <a:lnTo>
                  <a:pt x="0" y="1365461"/>
                </a:lnTo>
                <a:lnTo>
                  <a:pt x="0" y="61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TextBox 28">
            <a:extLst>
              <a:ext uri="{FF2B5EF4-FFF2-40B4-BE49-F238E27FC236}">
                <a16:creationId xmlns:a16="http://schemas.microsoft.com/office/drawing/2014/main" id="{5C622D7D-369B-524D-AFE9-93FA7923D8A4}"/>
              </a:ext>
            </a:extLst>
          </p:cNvPr>
          <p:cNvSpPr txBox="1"/>
          <p:nvPr/>
        </p:nvSpPr>
        <p:spPr>
          <a:xfrm>
            <a:off x="2534858" y="1466700"/>
            <a:ext cx="4538784" cy="2741456"/>
          </a:xfrm>
          <a:prstGeom prst="rect">
            <a:avLst/>
          </a:prstGeom>
          <a:noFill/>
        </p:spPr>
        <p:txBody>
          <a:bodyPr wrap="square" lIns="0" tIns="0" rIns="0" bIns="0" rtlCol="0">
            <a:spAutoFit/>
          </a:bodyPr>
          <a:lstStyle/>
          <a:p>
            <a:pPr>
              <a:lnSpc>
                <a:spcPts val="1800"/>
              </a:lnSpc>
              <a:spcBef>
                <a:spcPts val="1000"/>
              </a:spcBef>
              <a:spcAft>
                <a:spcPts val="1000"/>
              </a:spcAft>
            </a:pPr>
            <a:r>
              <a:rPr lang="en-GB" sz="1000" dirty="0">
                <a:latin typeface="Arial" panose="020B0604020202020204" pitchFamily="34" charset="0"/>
                <a:cs typeface="Arial" panose="020B0604020202020204" pitchFamily="34" charset="0"/>
              </a:rPr>
              <a:t>There is no longer any excuse for disparities in the wages paid to people of color and especially to women of color whose pay is twice discounted. Conduct a wage equity audit, and make the adjustments needed to achieve fair and equitable pay. For example, PayPal makes adjustments regularly throughout the year to maintain equity. Studies have shown that closing the racial pay gap would increase U.S. GDP by 14%, or more than $2 trillion. </a:t>
            </a:r>
            <a:r>
              <a:rPr lang="en-GB" sz="1000" baseline="30000" dirty="0">
                <a:solidFill>
                  <a:schemeClr val="accent1"/>
                </a:solidFill>
                <a:latin typeface="Arial" panose="020B0604020202020204" pitchFamily="34" charset="0"/>
                <a:cs typeface="Arial" panose="020B0604020202020204" pitchFamily="34" charset="0"/>
              </a:rPr>
              <a:t>1</a:t>
            </a:r>
            <a:br>
              <a:rPr lang="en-GB" sz="1000" dirty="0">
                <a:latin typeface="Arial" panose="020B0604020202020204" pitchFamily="34" charset="0"/>
                <a:cs typeface="Arial" panose="020B0604020202020204" pitchFamily="34" charset="0"/>
              </a:rPr>
            </a:b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Gender pay equity has become a big point of contention at many companies. Not only have politicians and other public figures spoken out against the gender pay gap, but there has also been a rising tide of high profile lawsuits targeting major employers, most notably in the U.S., with all the bad publicity and financial liability they entail. </a:t>
            </a:r>
            <a:r>
              <a:rPr lang="en-GB" sz="1000" baseline="30000" dirty="0">
                <a:solidFill>
                  <a:schemeClr val="accent1"/>
                </a:solidFill>
                <a:latin typeface="Arial" panose="020B0604020202020204" pitchFamily="34" charset="0"/>
                <a:cs typeface="Arial" panose="020B0604020202020204" pitchFamily="34" charset="0"/>
              </a:rPr>
              <a:t>2</a:t>
            </a:r>
          </a:p>
        </p:txBody>
      </p:sp>
      <p:pic>
        <p:nvPicPr>
          <p:cNvPr id="35" name="Picture 34">
            <a:extLst>
              <a:ext uri="{FF2B5EF4-FFF2-40B4-BE49-F238E27FC236}">
                <a16:creationId xmlns:a16="http://schemas.microsoft.com/office/drawing/2014/main" id="{D4B22C22-E237-A74A-B3B4-703FA3C07B4E}"/>
              </a:ext>
            </a:extLst>
          </p:cNvPr>
          <p:cNvPicPr>
            <a:picLocks noChangeAspect="1"/>
          </p:cNvPicPr>
          <p:nvPr/>
        </p:nvPicPr>
        <p:blipFill>
          <a:blip r:embed="rId8"/>
          <a:stretch>
            <a:fillRect/>
          </a:stretch>
        </p:blipFill>
        <p:spPr>
          <a:xfrm>
            <a:off x="610256" y="4461731"/>
            <a:ext cx="1502191" cy="550657"/>
          </a:xfrm>
          <a:prstGeom prst="rect">
            <a:avLst/>
          </a:prstGeom>
        </p:spPr>
      </p:pic>
      <p:sp>
        <p:nvSpPr>
          <p:cNvPr id="37" name="TextBox 36">
            <a:extLst>
              <a:ext uri="{FF2B5EF4-FFF2-40B4-BE49-F238E27FC236}">
                <a16:creationId xmlns:a16="http://schemas.microsoft.com/office/drawing/2014/main" id="{A7CCC3B0-C922-8C4B-A87C-1C2C24D40118}"/>
              </a:ext>
            </a:extLst>
          </p:cNvPr>
          <p:cNvSpPr txBox="1"/>
          <p:nvPr/>
        </p:nvSpPr>
        <p:spPr>
          <a:xfrm>
            <a:off x="6231660" y="4445107"/>
            <a:ext cx="184898" cy="246221"/>
          </a:xfrm>
          <a:prstGeom prst="rect">
            <a:avLst/>
          </a:prstGeom>
          <a:noFill/>
        </p:spPr>
        <p:txBody>
          <a:bodyPr wrap="square">
            <a:spAutoFit/>
          </a:bodyPr>
          <a:lstStyle/>
          <a:p>
            <a:r>
              <a:rPr lang="en-GB" sz="1000" baseline="30000" dirty="0">
                <a:solidFill>
                  <a:schemeClr val="accent1"/>
                </a:solidFill>
                <a:latin typeface="Arial" panose="020B0604020202020204" pitchFamily="34" charset="0"/>
                <a:cs typeface="Arial" panose="020B0604020202020204" pitchFamily="34" charset="0"/>
              </a:rPr>
              <a:t>4</a:t>
            </a:r>
            <a:endParaRPr lang="en-RO" sz="1000">
              <a:solidFill>
                <a:schemeClr val="accent1"/>
              </a:solidFill>
            </a:endParaRPr>
          </a:p>
        </p:txBody>
      </p:sp>
      <p:sp>
        <p:nvSpPr>
          <p:cNvPr id="38" name="TextBox 37">
            <a:extLst>
              <a:ext uri="{FF2B5EF4-FFF2-40B4-BE49-F238E27FC236}">
                <a16:creationId xmlns:a16="http://schemas.microsoft.com/office/drawing/2014/main" id="{E237F777-F740-ED4E-8845-ED10514504D0}"/>
              </a:ext>
            </a:extLst>
          </p:cNvPr>
          <p:cNvSpPr txBox="1"/>
          <p:nvPr/>
        </p:nvSpPr>
        <p:spPr>
          <a:xfrm>
            <a:off x="7008192" y="4759389"/>
            <a:ext cx="184898" cy="246221"/>
          </a:xfrm>
          <a:prstGeom prst="rect">
            <a:avLst/>
          </a:prstGeom>
          <a:noFill/>
        </p:spPr>
        <p:txBody>
          <a:bodyPr wrap="square">
            <a:spAutoFit/>
          </a:bodyPr>
          <a:lstStyle/>
          <a:p>
            <a:r>
              <a:rPr lang="en-GB" sz="1000" baseline="30000" dirty="0">
                <a:solidFill>
                  <a:schemeClr val="accent1"/>
                </a:solidFill>
                <a:latin typeface="Arial" panose="020B0604020202020204" pitchFamily="34" charset="0"/>
                <a:cs typeface="Arial" panose="020B0604020202020204" pitchFamily="34" charset="0"/>
              </a:rPr>
              <a:t>5</a:t>
            </a:r>
            <a:endParaRPr lang="en-RO" sz="1000">
              <a:solidFill>
                <a:schemeClr val="accent1"/>
              </a:solidFill>
            </a:endParaRPr>
          </a:p>
        </p:txBody>
      </p:sp>
      <p:sp>
        <p:nvSpPr>
          <p:cNvPr id="39" name="TextBox 38">
            <a:extLst>
              <a:ext uri="{FF2B5EF4-FFF2-40B4-BE49-F238E27FC236}">
                <a16:creationId xmlns:a16="http://schemas.microsoft.com/office/drawing/2014/main" id="{AA96752B-A460-074D-9BBF-B920523A1D4C}"/>
              </a:ext>
            </a:extLst>
          </p:cNvPr>
          <p:cNvSpPr txBox="1"/>
          <p:nvPr/>
        </p:nvSpPr>
        <p:spPr>
          <a:xfrm>
            <a:off x="11527782" y="1435654"/>
            <a:ext cx="184898" cy="246221"/>
          </a:xfrm>
          <a:prstGeom prst="rect">
            <a:avLst/>
          </a:prstGeom>
          <a:noFill/>
        </p:spPr>
        <p:txBody>
          <a:bodyPr wrap="square">
            <a:spAutoFit/>
          </a:bodyPr>
          <a:lstStyle/>
          <a:p>
            <a:r>
              <a:rPr lang="en-GB" sz="1000" baseline="30000" dirty="0">
                <a:solidFill>
                  <a:schemeClr val="accent1"/>
                </a:solidFill>
                <a:latin typeface="Arial" panose="020B0604020202020204" pitchFamily="34" charset="0"/>
                <a:cs typeface="Arial" panose="020B0604020202020204" pitchFamily="34" charset="0"/>
              </a:rPr>
              <a:t>3</a:t>
            </a:r>
            <a:endParaRPr lang="en-RO" sz="1000">
              <a:solidFill>
                <a:schemeClr val="accent1"/>
              </a:solidFill>
            </a:endParaRPr>
          </a:p>
        </p:txBody>
      </p:sp>
      <p:pic>
        <p:nvPicPr>
          <p:cNvPr id="41" name="Picture 40">
            <a:extLst>
              <a:ext uri="{FF2B5EF4-FFF2-40B4-BE49-F238E27FC236}">
                <a16:creationId xmlns:a16="http://schemas.microsoft.com/office/drawing/2014/main" id="{8C6C3158-A081-894B-A32F-3FDB69CAC60B}"/>
              </a:ext>
            </a:extLst>
          </p:cNvPr>
          <p:cNvPicPr>
            <a:picLocks noChangeAspect="1"/>
          </p:cNvPicPr>
          <p:nvPr/>
        </p:nvPicPr>
        <p:blipFill>
          <a:blip r:embed="rId9"/>
          <a:stretch>
            <a:fillRect/>
          </a:stretch>
        </p:blipFill>
        <p:spPr>
          <a:xfrm>
            <a:off x="7522271" y="1533928"/>
            <a:ext cx="4022752" cy="331964"/>
          </a:xfrm>
          <a:prstGeom prst="rect">
            <a:avLst/>
          </a:prstGeom>
        </p:spPr>
      </p:pic>
      <p:pic>
        <p:nvPicPr>
          <p:cNvPr id="43" name="Picture 42">
            <a:extLst>
              <a:ext uri="{FF2B5EF4-FFF2-40B4-BE49-F238E27FC236}">
                <a16:creationId xmlns:a16="http://schemas.microsoft.com/office/drawing/2014/main" id="{017C4D8E-4BC1-7B4C-8ADF-5F868CFF84BE}"/>
              </a:ext>
            </a:extLst>
          </p:cNvPr>
          <p:cNvPicPr>
            <a:picLocks noChangeAspect="1"/>
          </p:cNvPicPr>
          <p:nvPr/>
        </p:nvPicPr>
        <p:blipFill>
          <a:blip r:embed="rId10"/>
          <a:stretch>
            <a:fillRect/>
          </a:stretch>
        </p:blipFill>
        <p:spPr>
          <a:xfrm>
            <a:off x="644302" y="5316362"/>
            <a:ext cx="1452309" cy="508467"/>
          </a:xfrm>
          <a:prstGeom prst="rect">
            <a:avLst/>
          </a:prstGeom>
        </p:spPr>
      </p:pic>
      <p:sp>
        <p:nvSpPr>
          <p:cNvPr id="47" name="TextBox 46">
            <a:extLst>
              <a:ext uri="{FF2B5EF4-FFF2-40B4-BE49-F238E27FC236}">
                <a16:creationId xmlns:a16="http://schemas.microsoft.com/office/drawing/2014/main" id="{876071B8-7E0A-1D44-99F5-3887205C7911}"/>
              </a:ext>
            </a:extLst>
          </p:cNvPr>
          <p:cNvSpPr txBox="1"/>
          <p:nvPr/>
        </p:nvSpPr>
        <p:spPr>
          <a:xfrm>
            <a:off x="5313434" y="5411940"/>
            <a:ext cx="184898" cy="246221"/>
          </a:xfrm>
          <a:prstGeom prst="rect">
            <a:avLst/>
          </a:prstGeom>
          <a:noFill/>
        </p:spPr>
        <p:txBody>
          <a:bodyPr wrap="square">
            <a:spAutoFit/>
          </a:bodyPr>
          <a:lstStyle/>
          <a:p>
            <a:r>
              <a:rPr lang="en-GB" sz="1000" baseline="30000" dirty="0">
                <a:solidFill>
                  <a:schemeClr val="accent1"/>
                </a:solidFill>
                <a:latin typeface="Arial" panose="020B0604020202020204" pitchFamily="34" charset="0"/>
                <a:cs typeface="Arial" panose="020B0604020202020204" pitchFamily="34" charset="0"/>
              </a:rPr>
              <a:t>6</a:t>
            </a:r>
            <a:endParaRPr lang="en-RO" sz="1000">
              <a:solidFill>
                <a:schemeClr val="accent1"/>
              </a:solidFill>
            </a:endParaRPr>
          </a:p>
        </p:txBody>
      </p:sp>
      <p:sp>
        <p:nvSpPr>
          <p:cNvPr id="49" name="TextBox 48">
            <a:extLst>
              <a:ext uri="{FF2B5EF4-FFF2-40B4-BE49-F238E27FC236}">
                <a16:creationId xmlns:a16="http://schemas.microsoft.com/office/drawing/2014/main" id="{3D714235-E656-9740-AD04-6E048919C6A2}"/>
              </a:ext>
            </a:extLst>
          </p:cNvPr>
          <p:cNvSpPr txBox="1"/>
          <p:nvPr/>
        </p:nvSpPr>
        <p:spPr>
          <a:xfrm>
            <a:off x="559881" y="6033336"/>
            <a:ext cx="6341555" cy="200055"/>
          </a:xfrm>
          <a:prstGeom prst="rect">
            <a:avLst/>
          </a:prstGeom>
          <a:noFill/>
        </p:spPr>
        <p:txBody>
          <a:bodyPr wrap="square">
            <a:spAutoFit/>
          </a:bodyPr>
          <a:lstStyle/>
          <a:p>
            <a:r>
              <a:rPr lang="en-GB" sz="700" baseline="30000" dirty="0">
                <a:solidFill>
                  <a:schemeClr val="accent1"/>
                </a:solidFill>
                <a:latin typeface="Gordita" pitchFamily="2" charset="77"/>
                <a:cs typeface="Gordita" pitchFamily="2" charset="77"/>
              </a:rPr>
              <a:t>1</a:t>
            </a:r>
            <a:r>
              <a:rPr lang="en-GB" sz="700" dirty="0">
                <a:solidFill>
                  <a:prstClr val="black">
                    <a:lumMod val="75000"/>
                    <a:lumOff val="25000"/>
                  </a:prstClr>
                </a:solidFill>
                <a:latin typeface="Gordita" pitchFamily="2" charset="77"/>
                <a:cs typeface="Gordita" pitchFamily="2" charset="77"/>
              </a:rPr>
              <a:t> </a:t>
            </a:r>
            <a:r>
              <a:rPr lang="en-GB" sz="700" dirty="0">
                <a:solidFill>
                  <a:prstClr val="black">
                    <a:lumMod val="75000"/>
                    <a:lumOff val="25000"/>
                  </a:prstClr>
                </a:solidFill>
                <a:cs typeface="Gordita" pitchFamily="2" charset="77"/>
              </a:rPr>
              <a:t>Source: </a:t>
            </a:r>
            <a:r>
              <a:rPr lang="en-GB" sz="700" i="1" dirty="0">
                <a:solidFill>
                  <a:prstClr val="black">
                    <a:lumMod val="75000"/>
                    <a:lumOff val="25000"/>
                  </a:prstClr>
                </a:solidFill>
                <a:cs typeface="Gordita" pitchFamily="2" charset="77"/>
              </a:rPr>
              <a:t>The 10 Commitments Companies Must Make to Advance Racial Justice – Harvard Business Review (June 2020)</a:t>
            </a:r>
          </a:p>
        </p:txBody>
      </p:sp>
      <p:sp>
        <p:nvSpPr>
          <p:cNvPr id="50" name="TextBox 49">
            <a:extLst>
              <a:ext uri="{FF2B5EF4-FFF2-40B4-BE49-F238E27FC236}">
                <a16:creationId xmlns:a16="http://schemas.microsoft.com/office/drawing/2014/main" id="{1587E10E-A1E8-4342-AF72-0095104EAF49}"/>
              </a:ext>
            </a:extLst>
          </p:cNvPr>
          <p:cNvSpPr txBox="1"/>
          <p:nvPr/>
        </p:nvSpPr>
        <p:spPr>
          <a:xfrm>
            <a:off x="559881" y="6161389"/>
            <a:ext cx="6341555" cy="200055"/>
          </a:xfrm>
          <a:prstGeom prst="rect">
            <a:avLst/>
          </a:prstGeom>
          <a:noFill/>
        </p:spPr>
        <p:txBody>
          <a:bodyPr wrap="square">
            <a:spAutoFit/>
          </a:bodyPr>
          <a:lstStyle/>
          <a:p>
            <a:r>
              <a:rPr lang="en-GB" sz="700" baseline="30000" dirty="0">
                <a:solidFill>
                  <a:schemeClr val="accent1"/>
                </a:solidFill>
                <a:cs typeface="Gordita" pitchFamily="2" charset="77"/>
              </a:rPr>
              <a:t>2</a:t>
            </a:r>
            <a:r>
              <a:rPr lang="en-GB" sz="700" dirty="0">
                <a:solidFill>
                  <a:prstClr val="black">
                    <a:lumMod val="75000"/>
                    <a:lumOff val="25000"/>
                  </a:prstClr>
                </a:solidFill>
                <a:cs typeface="Gordita" pitchFamily="2" charset="77"/>
              </a:rPr>
              <a:t> Source: </a:t>
            </a:r>
            <a:r>
              <a:rPr lang="en-GB" sz="700" i="1" dirty="0">
                <a:solidFill>
                  <a:prstClr val="black">
                    <a:lumMod val="75000"/>
                    <a:lumOff val="25000"/>
                  </a:prstClr>
                </a:solidFill>
                <a:cs typeface="Gordita" pitchFamily="2" charset="77"/>
              </a:rPr>
              <a:t>Why Companies’ Attempts to Close the Gender Pay Gap Often Fail Harvard Business Review (Jan 2019)</a:t>
            </a:r>
          </a:p>
        </p:txBody>
      </p:sp>
      <p:sp>
        <p:nvSpPr>
          <p:cNvPr id="51" name="TextBox 50">
            <a:extLst>
              <a:ext uri="{FF2B5EF4-FFF2-40B4-BE49-F238E27FC236}">
                <a16:creationId xmlns:a16="http://schemas.microsoft.com/office/drawing/2014/main" id="{F8E170FD-F53C-2540-95AF-B70379DBDE58}"/>
              </a:ext>
            </a:extLst>
          </p:cNvPr>
          <p:cNvSpPr txBox="1"/>
          <p:nvPr/>
        </p:nvSpPr>
        <p:spPr>
          <a:xfrm>
            <a:off x="559881" y="6290049"/>
            <a:ext cx="6341555" cy="200055"/>
          </a:xfrm>
          <a:prstGeom prst="rect">
            <a:avLst/>
          </a:prstGeom>
          <a:noFill/>
        </p:spPr>
        <p:txBody>
          <a:bodyPr wrap="square">
            <a:spAutoFit/>
          </a:bodyPr>
          <a:lstStyle/>
          <a:p>
            <a:r>
              <a:rPr lang="en-GB" sz="700" baseline="30000" dirty="0">
                <a:solidFill>
                  <a:schemeClr val="accent1"/>
                </a:solidFill>
                <a:cs typeface="Gordita" pitchFamily="2" charset="77"/>
              </a:rPr>
              <a:t>3</a:t>
            </a:r>
            <a:r>
              <a:rPr lang="en-GB" sz="700" dirty="0">
                <a:solidFill>
                  <a:prstClr val="black">
                    <a:lumMod val="75000"/>
                    <a:lumOff val="25000"/>
                  </a:prstClr>
                </a:solidFill>
                <a:cs typeface="Gordita" pitchFamily="2" charset="77"/>
              </a:rPr>
              <a:t> Source: </a:t>
            </a:r>
            <a:r>
              <a:rPr lang="en-GB" sz="700" i="1" dirty="0">
                <a:solidFill>
                  <a:prstClr val="black">
                    <a:lumMod val="75000"/>
                    <a:lumOff val="25000"/>
                  </a:prstClr>
                </a:solidFill>
                <a:cs typeface="Gordita" pitchFamily="2" charset="77"/>
              </a:rPr>
              <a:t>Gender pay gap: how women are short-changed in the UK - Financial Times (Sept 2020)</a:t>
            </a:r>
          </a:p>
        </p:txBody>
      </p:sp>
      <p:sp>
        <p:nvSpPr>
          <p:cNvPr id="57" name="TextBox 56">
            <a:extLst>
              <a:ext uri="{FF2B5EF4-FFF2-40B4-BE49-F238E27FC236}">
                <a16:creationId xmlns:a16="http://schemas.microsoft.com/office/drawing/2014/main" id="{E7E7C70E-FB2D-3742-B103-DF247C35E329}"/>
              </a:ext>
            </a:extLst>
          </p:cNvPr>
          <p:cNvSpPr txBox="1"/>
          <p:nvPr/>
        </p:nvSpPr>
        <p:spPr>
          <a:xfrm>
            <a:off x="6965083" y="6033336"/>
            <a:ext cx="6341555" cy="200055"/>
          </a:xfrm>
          <a:prstGeom prst="rect">
            <a:avLst/>
          </a:prstGeom>
          <a:noFill/>
        </p:spPr>
        <p:txBody>
          <a:bodyPr wrap="square">
            <a:spAutoFit/>
          </a:bodyPr>
          <a:lstStyle/>
          <a:p>
            <a:r>
              <a:rPr lang="en-GB" sz="700" baseline="30000" dirty="0">
                <a:solidFill>
                  <a:schemeClr val="accent1"/>
                </a:solidFill>
                <a:latin typeface="Gordita" pitchFamily="2" charset="77"/>
                <a:cs typeface="Gordita" pitchFamily="2" charset="77"/>
              </a:rPr>
              <a:t>4</a:t>
            </a:r>
            <a:r>
              <a:rPr lang="en-GB" sz="700" dirty="0">
                <a:solidFill>
                  <a:prstClr val="black">
                    <a:lumMod val="75000"/>
                    <a:lumOff val="25000"/>
                  </a:prstClr>
                </a:solidFill>
                <a:latin typeface="Gordita" pitchFamily="2" charset="77"/>
                <a:cs typeface="Gordita" pitchFamily="2" charset="77"/>
              </a:rPr>
              <a:t> </a:t>
            </a:r>
            <a:r>
              <a:rPr lang="en-GB" sz="700" dirty="0">
                <a:solidFill>
                  <a:prstClr val="black">
                    <a:lumMod val="75000"/>
                    <a:lumOff val="25000"/>
                  </a:prstClr>
                </a:solidFill>
                <a:cs typeface="Gordita" pitchFamily="2" charset="77"/>
              </a:rPr>
              <a:t>Source: </a:t>
            </a:r>
            <a:r>
              <a:rPr lang="en-GB" sz="700" i="1" dirty="0">
                <a:solidFill>
                  <a:prstClr val="black">
                    <a:lumMod val="75000"/>
                    <a:lumOff val="25000"/>
                  </a:prstClr>
                </a:solidFill>
                <a:cs typeface="Gordita" pitchFamily="2" charset="77"/>
              </a:rPr>
              <a:t>Black and Hispanic Job Seekers Still Face Wage Gap in Tech - Wall Street Journal (Sept 2020)</a:t>
            </a:r>
          </a:p>
        </p:txBody>
      </p:sp>
      <p:sp>
        <p:nvSpPr>
          <p:cNvPr id="58" name="TextBox 57">
            <a:extLst>
              <a:ext uri="{FF2B5EF4-FFF2-40B4-BE49-F238E27FC236}">
                <a16:creationId xmlns:a16="http://schemas.microsoft.com/office/drawing/2014/main" id="{8811C04C-6E69-A54C-AD44-C739BD915A7F}"/>
              </a:ext>
            </a:extLst>
          </p:cNvPr>
          <p:cNvSpPr txBox="1"/>
          <p:nvPr/>
        </p:nvSpPr>
        <p:spPr>
          <a:xfrm>
            <a:off x="6965083" y="6161389"/>
            <a:ext cx="6341555" cy="200055"/>
          </a:xfrm>
          <a:prstGeom prst="rect">
            <a:avLst/>
          </a:prstGeom>
          <a:noFill/>
        </p:spPr>
        <p:txBody>
          <a:bodyPr wrap="square">
            <a:spAutoFit/>
          </a:bodyPr>
          <a:lstStyle/>
          <a:p>
            <a:r>
              <a:rPr lang="en-GB" sz="700" baseline="30000" dirty="0">
                <a:solidFill>
                  <a:schemeClr val="accent1"/>
                </a:solidFill>
                <a:cs typeface="Gordita" pitchFamily="2" charset="77"/>
              </a:rPr>
              <a:t>5</a:t>
            </a:r>
            <a:r>
              <a:rPr lang="en-GB" sz="700" dirty="0">
                <a:solidFill>
                  <a:prstClr val="black">
                    <a:lumMod val="75000"/>
                    <a:lumOff val="25000"/>
                  </a:prstClr>
                </a:solidFill>
                <a:cs typeface="Gordita" pitchFamily="2" charset="77"/>
              </a:rPr>
              <a:t> Source: </a:t>
            </a:r>
            <a:r>
              <a:rPr lang="en-GB" sz="700" i="1" dirty="0">
                <a:solidFill>
                  <a:prstClr val="black">
                    <a:lumMod val="75000"/>
                    <a:lumOff val="25000"/>
                  </a:prstClr>
                </a:solidFill>
                <a:cs typeface="Gordita" pitchFamily="2" charset="77"/>
              </a:rPr>
              <a:t>Latina Women to Lose Out on More Than $1 Million Over Their Careers - Wall Street Journal (Nov 2019)</a:t>
            </a:r>
          </a:p>
        </p:txBody>
      </p:sp>
      <p:sp>
        <p:nvSpPr>
          <p:cNvPr id="59" name="TextBox 58">
            <a:extLst>
              <a:ext uri="{FF2B5EF4-FFF2-40B4-BE49-F238E27FC236}">
                <a16:creationId xmlns:a16="http://schemas.microsoft.com/office/drawing/2014/main" id="{59C5DA63-BED2-EC4C-A9A8-BE7E6BFF5C6E}"/>
              </a:ext>
            </a:extLst>
          </p:cNvPr>
          <p:cNvSpPr txBox="1"/>
          <p:nvPr/>
        </p:nvSpPr>
        <p:spPr>
          <a:xfrm>
            <a:off x="6965083" y="6290049"/>
            <a:ext cx="6341555" cy="200055"/>
          </a:xfrm>
          <a:prstGeom prst="rect">
            <a:avLst/>
          </a:prstGeom>
          <a:noFill/>
        </p:spPr>
        <p:txBody>
          <a:bodyPr wrap="square">
            <a:spAutoFit/>
          </a:bodyPr>
          <a:lstStyle/>
          <a:p>
            <a:r>
              <a:rPr lang="en-GB" sz="700" baseline="30000" dirty="0">
                <a:solidFill>
                  <a:schemeClr val="accent1"/>
                </a:solidFill>
                <a:cs typeface="Gordita" pitchFamily="2" charset="77"/>
              </a:rPr>
              <a:t>6</a:t>
            </a:r>
            <a:r>
              <a:rPr lang="en-GB" sz="700" dirty="0">
                <a:solidFill>
                  <a:prstClr val="black">
                    <a:lumMod val="75000"/>
                    <a:lumOff val="25000"/>
                  </a:prstClr>
                </a:solidFill>
                <a:cs typeface="Gordita" pitchFamily="2" charset="77"/>
              </a:rPr>
              <a:t> Source: </a:t>
            </a:r>
            <a:r>
              <a:rPr lang="en-GB" sz="700" i="1" dirty="0">
                <a:solidFill>
                  <a:prstClr val="black">
                    <a:lumMod val="75000"/>
                    <a:lumOff val="25000"/>
                  </a:prstClr>
                </a:solidFill>
                <a:cs typeface="Gordita" pitchFamily="2" charset="77"/>
              </a:rPr>
              <a:t>Even Google Can No Longer Hide Its Gender Pay Gap – The New York Times (March 2019)</a:t>
            </a:r>
          </a:p>
        </p:txBody>
      </p:sp>
    </p:spTree>
    <p:extLst>
      <p:ext uri="{BB962C8B-B14F-4D97-AF65-F5344CB8AC3E}">
        <p14:creationId xmlns:p14="http://schemas.microsoft.com/office/powerpoint/2010/main" val="68629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19E3E-973E-054A-AB67-0AFE1569BF97}"/>
              </a:ext>
            </a:extLst>
          </p:cNvPr>
          <p:cNvSpPr txBox="1"/>
          <p:nvPr/>
        </p:nvSpPr>
        <p:spPr>
          <a:xfrm>
            <a:off x="595210" y="6206635"/>
            <a:ext cx="5851310" cy="307777"/>
          </a:xfrm>
          <a:prstGeom prst="rect">
            <a:avLst/>
          </a:prstGeom>
          <a:noFill/>
        </p:spPr>
        <p:txBody>
          <a:bodyPr wrap="square" rtlCol="0">
            <a:spAutoFit/>
          </a:bodyPr>
          <a:lstStyle/>
          <a:p>
            <a:r>
              <a:rPr lang="en-RO" sz="1400"/>
              <a:t>Source: </a:t>
            </a:r>
            <a:r>
              <a:rPr lang="en-GB" sz="1400" i="1" dirty="0"/>
              <a:t>The Guardian, Benefits Canada, Lawyer Monthly, ACC Docket</a:t>
            </a:r>
          </a:p>
        </p:txBody>
      </p:sp>
      <p:sp>
        <p:nvSpPr>
          <p:cNvPr id="5" name="Title 4">
            <a:extLst>
              <a:ext uri="{FF2B5EF4-FFF2-40B4-BE49-F238E27FC236}">
                <a16:creationId xmlns:a16="http://schemas.microsoft.com/office/drawing/2014/main" id="{1F761627-E706-8342-8B93-4EA35F11DEDA}"/>
              </a:ext>
            </a:extLst>
          </p:cNvPr>
          <p:cNvSpPr>
            <a:spLocks noGrp="1"/>
          </p:cNvSpPr>
          <p:nvPr>
            <p:ph type="title"/>
          </p:nvPr>
        </p:nvSpPr>
        <p:spPr>
          <a:xfrm>
            <a:off x="521077" y="782402"/>
            <a:ext cx="9421012" cy="916803"/>
          </a:xfrm>
        </p:spPr>
        <p:txBody>
          <a:bodyPr>
            <a:noAutofit/>
          </a:bodyPr>
          <a:lstStyle/>
          <a:p>
            <a:pPr>
              <a:lnSpc>
                <a:spcPct val="100000"/>
              </a:lnSpc>
            </a:pPr>
            <a:r>
              <a:rPr lang="en-GB" dirty="0"/>
              <a:t>Recent lawsuits alleging pay inequities have sought damages in excess of </a:t>
            </a:r>
            <a:r>
              <a:rPr lang="en-GB" dirty="0">
                <a:solidFill>
                  <a:schemeClr val="accent1"/>
                </a:solidFill>
              </a:rPr>
              <a:t>US$100 million.</a:t>
            </a:r>
            <a:endParaRPr lang="en-RO">
              <a:solidFill>
                <a:schemeClr val="accent1"/>
              </a:solidFill>
            </a:endParaRPr>
          </a:p>
        </p:txBody>
      </p:sp>
      <p:sp>
        <p:nvSpPr>
          <p:cNvPr id="6" name="TextBox 5">
            <a:extLst>
              <a:ext uri="{FF2B5EF4-FFF2-40B4-BE49-F238E27FC236}">
                <a16:creationId xmlns:a16="http://schemas.microsoft.com/office/drawing/2014/main" id="{6074776B-36B6-B046-9BB2-8A1AAB555036}"/>
              </a:ext>
            </a:extLst>
          </p:cNvPr>
          <p:cNvSpPr txBox="1">
            <a:spLocks/>
          </p:cNvSpPr>
          <p:nvPr/>
        </p:nvSpPr>
        <p:spPr>
          <a:xfrm>
            <a:off x="677163" y="3430752"/>
            <a:ext cx="3186221" cy="1077218"/>
          </a:xfrm>
          <a:prstGeom prst="rect">
            <a:avLst/>
          </a:prstGeom>
          <a:noFill/>
        </p:spPr>
        <p:txBody>
          <a:bodyPr wrap="square" lIns="0" tIns="0" rIns="0" bIns="0" rtlCol="0">
            <a:spAutoFit/>
          </a:bodyPr>
          <a:lstStyle/>
          <a:p>
            <a:pPr>
              <a:spcBef>
                <a:spcPts val="1000"/>
              </a:spcBef>
              <a:spcAft>
                <a:spcPts val="1000"/>
              </a:spcAft>
            </a:pPr>
            <a:r>
              <a:rPr lang="en-GB" sz="1400" dirty="0">
                <a:latin typeface="Arial" panose="020B0604020202020204" pitchFamily="34" charset="0"/>
                <a:cs typeface="Arial" panose="020B0604020202020204" pitchFamily="34" charset="0"/>
              </a:rPr>
              <a:t>“Uber agreed to pay $10M in March 2018 to settle a proposed class-action lawsuit alleging discrimination against 400+ women and minorities brought by three women engineers.”</a:t>
            </a:r>
          </a:p>
        </p:txBody>
      </p:sp>
      <p:sp>
        <p:nvSpPr>
          <p:cNvPr id="13" name="TextBox 12">
            <a:extLst>
              <a:ext uri="{FF2B5EF4-FFF2-40B4-BE49-F238E27FC236}">
                <a16:creationId xmlns:a16="http://schemas.microsoft.com/office/drawing/2014/main" id="{97034439-559E-7D42-9B22-BA3D47BE26CA}"/>
              </a:ext>
            </a:extLst>
          </p:cNvPr>
          <p:cNvSpPr txBox="1">
            <a:spLocks/>
          </p:cNvSpPr>
          <p:nvPr/>
        </p:nvSpPr>
        <p:spPr>
          <a:xfrm>
            <a:off x="4508499" y="3430752"/>
            <a:ext cx="3186221" cy="1077218"/>
          </a:xfrm>
          <a:prstGeom prst="rect">
            <a:avLst/>
          </a:prstGeom>
          <a:noFill/>
        </p:spPr>
        <p:txBody>
          <a:bodyPr wrap="square" lIns="0" tIns="0" rIns="0" bIns="0" rtlCol="0">
            <a:spAutoFit/>
          </a:bodyPr>
          <a:lstStyle/>
          <a:p>
            <a:pPr>
              <a:spcBef>
                <a:spcPts val="1000"/>
              </a:spcBef>
              <a:spcAft>
                <a:spcPts val="1000"/>
              </a:spcAft>
            </a:pPr>
            <a:r>
              <a:rPr lang="en-GB" sz="1400" dirty="0">
                <a:latin typeface="Arial" panose="020B0604020202020204" pitchFamily="34" charset="0"/>
                <a:cs typeface="Arial" panose="020B0604020202020204" pitchFamily="34" charset="0"/>
              </a:rPr>
              <a:t>“Tesco Action Group argue that Tesco has been paying female staff less than their male counterparts. The backpay they demand for this misdemeanour is £2.5 billion.” </a:t>
            </a:r>
          </a:p>
        </p:txBody>
      </p:sp>
      <p:sp>
        <p:nvSpPr>
          <p:cNvPr id="14" name="TextBox 13">
            <a:extLst>
              <a:ext uri="{FF2B5EF4-FFF2-40B4-BE49-F238E27FC236}">
                <a16:creationId xmlns:a16="http://schemas.microsoft.com/office/drawing/2014/main" id="{3E9DD905-A8D1-3142-A1E2-42B21CF829B1}"/>
              </a:ext>
            </a:extLst>
          </p:cNvPr>
          <p:cNvSpPr txBox="1">
            <a:spLocks/>
          </p:cNvSpPr>
          <p:nvPr/>
        </p:nvSpPr>
        <p:spPr>
          <a:xfrm>
            <a:off x="8348979" y="3430752"/>
            <a:ext cx="3186221" cy="1980029"/>
          </a:xfrm>
          <a:prstGeom prst="rect">
            <a:avLst/>
          </a:prstGeom>
          <a:noFill/>
        </p:spPr>
        <p:txBody>
          <a:bodyPr wrap="square" lIns="0" tIns="0" rIns="0" bIns="0" rtlCol="0">
            <a:spAutoFit/>
          </a:bodyPr>
          <a:lstStyle/>
          <a:p>
            <a:pPr>
              <a:spcBef>
                <a:spcPts val="1000"/>
              </a:spcBef>
              <a:spcAft>
                <a:spcPts val="1000"/>
              </a:spcAft>
            </a:pPr>
            <a:r>
              <a:rPr lang="en-GB" sz="1400" dirty="0">
                <a:latin typeface="Arial" panose="020B0604020202020204" pitchFamily="34" charset="0"/>
                <a:cs typeface="Arial" panose="020B0604020202020204" pitchFamily="34" charset="0"/>
              </a:rPr>
              <a:t>“The union argued Canada Post’s 8000 rural carriers - most of whom are women - were being paid substantially less than their male co-workers.</a:t>
            </a:r>
          </a:p>
          <a:p>
            <a:pPr>
              <a:spcBef>
                <a:spcPts val="1000"/>
              </a:spcBef>
              <a:spcAft>
                <a:spcPts val="1000"/>
              </a:spcAft>
            </a:pPr>
            <a:r>
              <a:rPr lang="en-GB" sz="1400" dirty="0">
                <a:latin typeface="Arial" panose="020B0604020202020204" pitchFamily="34" charset="0"/>
                <a:cs typeface="Arial" panose="020B0604020202020204" pitchFamily="34" charset="0"/>
              </a:rPr>
              <a:t>The ruling translated into a 25% pay hike, plus some increased benefits, costing them up to $124,800,000 over 2 years.”</a:t>
            </a:r>
          </a:p>
        </p:txBody>
      </p:sp>
      <p:pic>
        <p:nvPicPr>
          <p:cNvPr id="19" name="Picture 18">
            <a:extLst>
              <a:ext uri="{FF2B5EF4-FFF2-40B4-BE49-F238E27FC236}">
                <a16:creationId xmlns:a16="http://schemas.microsoft.com/office/drawing/2014/main" id="{63860DEB-1829-5F4A-9046-0B40ED6BBD61}"/>
              </a:ext>
            </a:extLst>
          </p:cNvPr>
          <p:cNvPicPr>
            <a:picLocks noChangeAspect="1"/>
          </p:cNvPicPr>
          <p:nvPr/>
        </p:nvPicPr>
        <p:blipFill>
          <a:blip r:embed="rId2"/>
          <a:stretch>
            <a:fillRect/>
          </a:stretch>
        </p:blipFill>
        <p:spPr>
          <a:xfrm>
            <a:off x="4508499" y="2618224"/>
            <a:ext cx="1957290" cy="550488"/>
          </a:xfrm>
          <a:prstGeom prst="rect">
            <a:avLst/>
          </a:prstGeom>
        </p:spPr>
      </p:pic>
      <p:pic>
        <p:nvPicPr>
          <p:cNvPr id="21" name="Picture 20">
            <a:extLst>
              <a:ext uri="{FF2B5EF4-FFF2-40B4-BE49-F238E27FC236}">
                <a16:creationId xmlns:a16="http://schemas.microsoft.com/office/drawing/2014/main" id="{21FAF0D6-2A47-7643-8596-FDE14641316E}"/>
              </a:ext>
            </a:extLst>
          </p:cNvPr>
          <p:cNvPicPr>
            <a:picLocks noChangeAspect="1"/>
          </p:cNvPicPr>
          <p:nvPr/>
        </p:nvPicPr>
        <p:blipFill>
          <a:blip r:embed="rId3"/>
          <a:stretch>
            <a:fillRect/>
          </a:stretch>
        </p:blipFill>
        <p:spPr>
          <a:xfrm>
            <a:off x="659340" y="2630243"/>
            <a:ext cx="1646514" cy="569947"/>
          </a:xfrm>
          <a:prstGeom prst="rect">
            <a:avLst/>
          </a:prstGeom>
        </p:spPr>
      </p:pic>
      <p:pic>
        <p:nvPicPr>
          <p:cNvPr id="23" name="Picture 22">
            <a:extLst>
              <a:ext uri="{FF2B5EF4-FFF2-40B4-BE49-F238E27FC236}">
                <a16:creationId xmlns:a16="http://schemas.microsoft.com/office/drawing/2014/main" id="{E05A9093-0CB4-9440-8F38-BFF3BF2E0F3F}"/>
              </a:ext>
            </a:extLst>
          </p:cNvPr>
          <p:cNvPicPr>
            <a:picLocks noChangeAspect="1"/>
          </p:cNvPicPr>
          <p:nvPr/>
        </p:nvPicPr>
        <p:blipFill>
          <a:blip r:embed="rId4"/>
          <a:stretch>
            <a:fillRect/>
          </a:stretch>
        </p:blipFill>
        <p:spPr>
          <a:xfrm>
            <a:off x="8332237" y="2449049"/>
            <a:ext cx="2311379" cy="979951"/>
          </a:xfrm>
          <a:prstGeom prst="rect">
            <a:avLst/>
          </a:prstGeom>
        </p:spPr>
      </p:pic>
    </p:spTree>
    <p:extLst>
      <p:ext uri="{BB962C8B-B14F-4D97-AF65-F5344CB8AC3E}">
        <p14:creationId xmlns:p14="http://schemas.microsoft.com/office/powerpoint/2010/main" val="224885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E1E-8026-CF43-9BDD-1E9505C057C5}"/>
              </a:ext>
            </a:extLst>
          </p:cNvPr>
          <p:cNvSpPr>
            <a:spLocks noGrp="1"/>
          </p:cNvSpPr>
          <p:nvPr>
            <p:ph type="title"/>
          </p:nvPr>
        </p:nvSpPr>
        <p:spPr/>
        <p:txBody>
          <a:bodyPr/>
          <a:lstStyle/>
          <a:p>
            <a:pPr>
              <a:lnSpc>
                <a:spcPct val="100000"/>
              </a:lnSpc>
            </a:pPr>
            <a:r>
              <a:rPr lang="en-GB" dirty="0"/>
              <a:t>Top performing organizations have a higher</a:t>
            </a:r>
            <a:br>
              <a:rPr lang="en-GB" dirty="0"/>
            </a:br>
            <a:r>
              <a:rPr lang="en-GB" dirty="0"/>
              <a:t>rate of reporting pay equity as somewhat</a:t>
            </a:r>
            <a:br>
              <a:rPr lang="en-GB" dirty="0"/>
            </a:br>
            <a:r>
              <a:rPr lang="en-GB" dirty="0"/>
              <a:t>important or very important </a:t>
            </a:r>
            <a:r>
              <a:rPr lang="en-GB" dirty="0">
                <a:solidFill>
                  <a:schemeClr val="accent2"/>
                </a:solidFill>
              </a:rPr>
              <a:t>(72.2%) </a:t>
            </a:r>
            <a:r>
              <a:rPr lang="en-GB" dirty="0"/>
              <a:t>compared</a:t>
            </a:r>
            <a:br>
              <a:rPr lang="en-GB" dirty="0"/>
            </a:br>
            <a:r>
              <a:rPr lang="en-GB" dirty="0"/>
              <a:t>to non-top performers </a:t>
            </a:r>
            <a:r>
              <a:rPr lang="en-GB" dirty="0">
                <a:solidFill>
                  <a:schemeClr val="accent2"/>
                </a:solidFill>
              </a:rPr>
              <a:t>(63.1%).</a:t>
            </a:r>
            <a:br>
              <a:rPr lang="en-GB" dirty="0"/>
            </a:br>
            <a:br>
              <a:rPr lang="en-GB" dirty="0"/>
            </a:br>
            <a:r>
              <a:rPr lang="en-GB" dirty="0"/>
              <a:t>Let’s be part of that majority.</a:t>
            </a:r>
            <a:endParaRPr lang="en-RO"/>
          </a:p>
        </p:txBody>
      </p:sp>
      <p:sp>
        <p:nvSpPr>
          <p:cNvPr id="3" name="TextBox 2">
            <a:extLst>
              <a:ext uri="{FF2B5EF4-FFF2-40B4-BE49-F238E27FC236}">
                <a16:creationId xmlns:a16="http://schemas.microsoft.com/office/drawing/2014/main" id="{0E4B1F2F-E6CC-904F-B5D2-1655950E2F68}"/>
              </a:ext>
            </a:extLst>
          </p:cNvPr>
          <p:cNvSpPr txBox="1"/>
          <p:nvPr/>
        </p:nvSpPr>
        <p:spPr>
          <a:xfrm>
            <a:off x="549490" y="6164739"/>
            <a:ext cx="3653086" cy="307777"/>
          </a:xfrm>
          <a:prstGeom prst="rect">
            <a:avLst/>
          </a:prstGeom>
          <a:noFill/>
        </p:spPr>
        <p:txBody>
          <a:bodyPr wrap="square" rtlCol="0">
            <a:spAutoFit/>
          </a:bodyPr>
          <a:lstStyle/>
          <a:p>
            <a:r>
              <a:rPr lang="en-RO" sz="1400">
                <a:solidFill>
                  <a:schemeClr val="bg1"/>
                </a:solidFill>
              </a:rPr>
              <a:t>Source: </a:t>
            </a:r>
            <a:r>
              <a:rPr lang="en-GB" sz="1400" dirty="0">
                <a:solidFill>
                  <a:schemeClr val="accent5"/>
                </a:solidFill>
                <a:hlinkClick r:id="rId2">
                  <a:extLst>
                    <a:ext uri="{A12FA001-AC4F-418D-AE19-62706E023703}">
                      <ahyp:hlinkClr xmlns:ahyp="http://schemas.microsoft.com/office/drawing/2018/hyperlinkcolor" val="tx"/>
                    </a:ext>
                  </a:extLst>
                </a:hlinkClick>
              </a:rPr>
              <a:t>Payscale pay equity &amp; DEI report</a:t>
            </a:r>
            <a:endParaRPr lang="en-RO" sz="1400">
              <a:solidFill>
                <a:schemeClr val="accent5"/>
              </a:solidFill>
            </a:endParaRPr>
          </a:p>
        </p:txBody>
      </p:sp>
    </p:spTree>
    <p:extLst>
      <p:ext uri="{BB962C8B-B14F-4D97-AF65-F5344CB8AC3E}">
        <p14:creationId xmlns:p14="http://schemas.microsoft.com/office/powerpoint/2010/main" val="116033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B848-CD62-A046-ABD0-7601B50862D8}"/>
              </a:ext>
            </a:extLst>
          </p:cNvPr>
          <p:cNvSpPr>
            <a:spLocks noGrp="1"/>
          </p:cNvSpPr>
          <p:nvPr>
            <p:ph type="ctrTitle"/>
          </p:nvPr>
        </p:nvSpPr>
        <p:spPr>
          <a:xfrm>
            <a:off x="530363" y="1990575"/>
            <a:ext cx="9974351" cy="2133599"/>
          </a:xfrm>
        </p:spPr>
        <p:txBody>
          <a:bodyPr>
            <a:normAutofit fontScale="90000"/>
          </a:bodyPr>
          <a:lstStyle/>
          <a:p>
            <a:pPr>
              <a:lnSpc>
                <a:spcPct val="100000"/>
              </a:lnSpc>
            </a:pPr>
            <a:r>
              <a:rPr lang="en-GB" dirty="0"/>
              <a:t>Let’s get real.</a:t>
            </a:r>
            <a:br>
              <a:rPr lang="en-GB" dirty="0"/>
            </a:br>
            <a:br>
              <a:rPr lang="en-GB" dirty="0"/>
            </a:br>
            <a:r>
              <a:rPr lang="en-GB" b="0" dirty="0"/>
              <a:t>Pay equity has become a </a:t>
            </a:r>
            <a:r>
              <a:rPr lang="en-GB" dirty="0"/>
              <a:t>societal, economic </a:t>
            </a:r>
            <a:br>
              <a:rPr lang="en-GB" b="0" dirty="0"/>
            </a:br>
            <a:r>
              <a:rPr lang="en-GB" dirty="0"/>
              <a:t>and political </a:t>
            </a:r>
            <a:r>
              <a:rPr lang="en-GB" b="0" dirty="0"/>
              <a:t>issue. Most companies have a pay </a:t>
            </a:r>
            <a:br>
              <a:rPr lang="en-GB" b="0" dirty="0"/>
            </a:br>
            <a:r>
              <a:rPr lang="en-GB" b="0" dirty="0"/>
              <a:t>equity challenge, but don’t know the extent of it.</a:t>
            </a:r>
          </a:p>
        </p:txBody>
      </p:sp>
    </p:spTree>
    <p:extLst>
      <p:ext uri="{BB962C8B-B14F-4D97-AF65-F5344CB8AC3E}">
        <p14:creationId xmlns:p14="http://schemas.microsoft.com/office/powerpoint/2010/main" val="404214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B848-CD62-A046-ABD0-7601B50862D8}"/>
              </a:ext>
            </a:extLst>
          </p:cNvPr>
          <p:cNvSpPr>
            <a:spLocks noGrp="1"/>
          </p:cNvSpPr>
          <p:nvPr>
            <p:ph type="ctrTitle"/>
          </p:nvPr>
        </p:nvSpPr>
        <p:spPr>
          <a:xfrm>
            <a:off x="530363" y="1990575"/>
            <a:ext cx="10192066" cy="2133599"/>
          </a:xfrm>
        </p:spPr>
        <p:txBody>
          <a:bodyPr>
            <a:normAutofit fontScale="90000"/>
          </a:bodyPr>
          <a:lstStyle/>
          <a:p>
            <a:pPr>
              <a:lnSpc>
                <a:spcPct val="100000"/>
              </a:lnSpc>
            </a:pPr>
            <a:r>
              <a:rPr lang="en-GB" b="0" dirty="0"/>
              <a:t>Pay equity has become key in </a:t>
            </a:r>
            <a:r>
              <a:rPr lang="en-GB" dirty="0"/>
              <a:t>business strategy</a:t>
            </a:r>
            <a:br>
              <a:rPr lang="en-GB" dirty="0"/>
            </a:br>
            <a:r>
              <a:rPr lang="en-GB" b="0" dirty="0"/>
              <a:t>and a regulatory compliance requirement. </a:t>
            </a:r>
            <a:br>
              <a:rPr lang="en-GB" b="0" dirty="0"/>
            </a:br>
            <a:r>
              <a:rPr lang="en-GB" b="0" dirty="0"/>
              <a:t>Without it, companies have an increased </a:t>
            </a:r>
            <a:br>
              <a:rPr lang="en-GB" b="0" dirty="0"/>
            </a:br>
            <a:r>
              <a:rPr lang="en-GB" dirty="0"/>
              <a:t>exposure to litigation </a:t>
            </a:r>
            <a:r>
              <a:rPr lang="en-GB" b="0" dirty="0"/>
              <a:t>and </a:t>
            </a:r>
            <a:r>
              <a:rPr lang="en-GB" dirty="0"/>
              <a:t>brand damage.</a:t>
            </a:r>
          </a:p>
        </p:txBody>
      </p:sp>
    </p:spTree>
    <p:extLst>
      <p:ext uri="{BB962C8B-B14F-4D97-AF65-F5344CB8AC3E}">
        <p14:creationId xmlns:p14="http://schemas.microsoft.com/office/powerpoint/2010/main" val="310658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B848-CD62-A046-ABD0-7601B50862D8}"/>
              </a:ext>
            </a:extLst>
          </p:cNvPr>
          <p:cNvSpPr>
            <a:spLocks noGrp="1"/>
          </p:cNvSpPr>
          <p:nvPr>
            <p:ph type="ctrTitle"/>
          </p:nvPr>
        </p:nvSpPr>
        <p:spPr>
          <a:xfrm>
            <a:off x="530363" y="1990575"/>
            <a:ext cx="9408294" cy="2133599"/>
          </a:xfrm>
        </p:spPr>
        <p:txBody>
          <a:bodyPr>
            <a:normAutofit fontScale="90000"/>
          </a:bodyPr>
          <a:lstStyle/>
          <a:p>
            <a:pPr>
              <a:lnSpc>
                <a:spcPct val="100000"/>
              </a:lnSpc>
            </a:pPr>
            <a:r>
              <a:rPr lang="en-GB" b="0" dirty="0"/>
              <a:t>What if you could prove your commitment to</a:t>
            </a:r>
            <a:br>
              <a:rPr lang="en-GB" b="0" dirty="0"/>
            </a:br>
            <a:r>
              <a:rPr lang="en-GB" b="0" dirty="0"/>
              <a:t>fair pay, minimize legal risks, and protect your </a:t>
            </a:r>
            <a:br>
              <a:rPr lang="en-GB" b="0" dirty="0"/>
            </a:br>
            <a:r>
              <a:rPr lang="en-GB" b="0" dirty="0"/>
              <a:t>brand reputation all in one place?</a:t>
            </a:r>
            <a:endParaRPr lang="en-GB" dirty="0"/>
          </a:p>
        </p:txBody>
      </p:sp>
    </p:spTree>
    <p:extLst>
      <p:ext uri="{BB962C8B-B14F-4D97-AF65-F5344CB8AC3E}">
        <p14:creationId xmlns:p14="http://schemas.microsoft.com/office/powerpoint/2010/main" val="285138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5C8A0EE-E9C1-2643-97A0-DAB9310DE7CB}"/>
              </a:ext>
            </a:extLst>
          </p:cNvPr>
          <p:cNvSpPr>
            <a:spLocks noGrp="1"/>
          </p:cNvSpPr>
          <p:nvPr>
            <p:ph type="ctrTitle"/>
          </p:nvPr>
        </p:nvSpPr>
        <p:spPr/>
        <p:txBody>
          <a:bodyPr/>
          <a:lstStyle/>
          <a:p>
            <a:r>
              <a:rPr lang="en-RO"/>
              <a:t>You ca</a:t>
            </a:r>
            <a:r>
              <a:rPr lang="en-US" dirty="0"/>
              <a:t>n</a:t>
            </a:r>
            <a:r>
              <a:rPr lang="en-RO"/>
              <a:t> with</a:t>
            </a:r>
          </a:p>
        </p:txBody>
      </p:sp>
      <p:sp>
        <p:nvSpPr>
          <p:cNvPr id="2" name="Subtitle 1">
            <a:extLst>
              <a:ext uri="{FF2B5EF4-FFF2-40B4-BE49-F238E27FC236}">
                <a16:creationId xmlns:a16="http://schemas.microsoft.com/office/drawing/2014/main" id="{526AF384-F893-8F42-9870-A85FFCD8D2B1}"/>
              </a:ext>
            </a:extLst>
          </p:cNvPr>
          <p:cNvSpPr>
            <a:spLocks noGrp="1"/>
          </p:cNvSpPr>
          <p:nvPr>
            <p:ph type="subTitle" idx="1"/>
          </p:nvPr>
        </p:nvSpPr>
        <p:spPr/>
        <p:txBody>
          <a:bodyPr/>
          <a:lstStyle/>
          <a:p>
            <a:pPr>
              <a:lnSpc>
                <a:spcPct val="110000"/>
              </a:lnSpc>
            </a:pPr>
            <a:r>
              <a:rPr lang="en-GB" dirty="0"/>
              <a:t>Payscale Pay Equity gives you the full picture</a:t>
            </a:r>
          </a:p>
          <a:p>
            <a:pPr>
              <a:lnSpc>
                <a:spcPct val="110000"/>
              </a:lnSpc>
            </a:pPr>
            <a:r>
              <a:rPr lang="en-GB" dirty="0"/>
              <a:t>into your organization’s pay equity trends.</a:t>
            </a:r>
            <a:endParaRPr lang="en-RO"/>
          </a:p>
        </p:txBody>
      </p:sp>
      <p:pic>
        <p:nvPicPr>
          <p:cNvPr id="29" name="Picture 28">
            <a:extLst>
              <a:ext uri="{FF2B5EF4-FFF2-40B4-BE49-F238E27FC236}">
                <a16:creationId xmlns:a16="http://schemas.microsoft.com/office/drawing/2014/main" id="{F4D9690A-57B5-A64F-88C4-47C1F0811AAB}"/>
              </a:ext>
            </a:extLst>
          </p:cNvPr>
          <p:cNvPicPr>
            <a:picLocks noChangeAspect="1"/>
          </p:cNvPicPr>
          <p:nvPr/>
        </p:nvPicPr>
        <p:blipFill>
          <a:blip r:embed="rId2"/>
          <a:stretch>
            <a:fillRect/>
          </a:stretch>
        </p:blipFill>
        <p:spPr>
          <a:xfrm>
            <a:off x="3869342" y="3255598"/>
            <a:ext cx="2908590" cy="846805"/>
          </a:xfrm>
          <a:prstGeom prst="rect">
            <a:avLst/>
          </a:prstGeom>
        </p:spPr>
      </p:pic>
    </p:spTree>
    <p:extLst>
      <p:ext uri="{BB962C8B-B14F-4D97-AF65-F5344CB8AC3E}">
        <p14:creationId xmlns:p14="http://schemas.microsoft.com/office/powerpoint/2010/main" val="2855528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4A112C1-29EC-3346-9EBB-B1ED6185C2A7}"/>
              </a:ext>
            </a:extLst>
          </p:cNvPr>
          <p:cNvSpPr txBox="1"/>
          <p:nvPr/>
        </p:nvSpPr>
        <p:spPr>
          <a:xfrm>
            <a:off x="946505" y="5192449"/>
            <a:ext cx="4698163" cy="646331"/>
          </a:xfrm>
          <a:prstGeom prst="rect">
            <a:avLst/>
          </a:prstGeom>
          <a:noFill/>
        </p:spPr>
        <p:txBody>
          <a:bodyPr wrap="square" lIns="0" tIns="0" rIns="0" bIns="0" rtlCol="0">
            <a:spAutoFit/>
          </a:bodyPr>
          <a:lstStyle/>
          <a:p>
            <a:r>
              <a:rPr lang="en-GB" sz="1400" dirty="0"/>
              <a:t>Minimal to no understanding of pay trends or gaps, and unsure where to begin without a pricey consultant or manual, time-consuming processes.</a:t>
            </a:r>
            <a:endParaRPr lang="en-GB" sz="1600" dirty="0"/>
          </a:p>
        </p:txBody>
      </p:sp>
      <p:sp>
        <p:nvSpPr>
          <p:cNvPr id="10" name="TextBox 9">
            <a:extLst>
              <a:ext uri="{FF2B5EF4-FFF2-40B4-BE49-F238E27FC236}">
                <a16:creationId xmlns:a16="http://schemas.microsoft.com/office/drawing/2014/main" id="{E09C9165-D0E0-D04C-B1CB-ADA7A486E168}"/>
              </a:ext>
            </a:extLst>
          </p:cNvPr>
          <p:cNvSpPr txBox="1"/>
          <p:nvPr/>
        </p:nvSpPr>
        <p:spPr>
          <a:xfrm>
            <a:off x="955083" y="714227"/>
            <a:ext cx="4689585" cy="369332"/>
          </a:xfrm>
          <a:prstGeom prst="rect">
            <a:avLst/>
          </a:prstGeom>
          <a:noFill/>
        </p:spPr>
        <p:txBody>
          <a:bodyPr wrap="square" lIns="0" tIns="0" rIns="0" bIns="0" rtlCol="0">
            <a:spAutoFit/>
          </a:bodyPr>
          <a:lstStyle/>
          <a:p>
            <a:r>
              <a:rPr lang="en-GB" sz="2400" dirty="0">
                <a:latin typeface="+mj-lt"/>
              </a:rPr>
              <a:t>Life </a:t>
            </a:r>
            <a:r>
              <a:rPr lang="en-GB" sz="2400" b="1" dirty="0">
                <a:latin typeface="+mj-lt"/>
              </a:rPr>
              <a:t>before</a:t>
            </a:r>
            <a:r>
              <a:rPr lang="en-GB" sz="2400" dirty="0">
                <a:latin typeface="+mj-lt"/>
              </a:rPr>
              <a:t> Payscale Pay Equity</a:t>
            </a:r>
          </a:p>
        </p:txBody>
      </p:sp>
      <p:pic>
        <p:nvPicPr>
          <p:cNvPr id="8" name="Picture 7">
            <a:extLst>
              <a:ext uri="{FF2B5EF4-FFF2-40B4-BE49-F238E27FC236}">
                <a16:creationId xmlns:a16="http://schemas.microsoft.com/office/drawing/2014/main" id="{34DDA1BC-3B8A-F044-B96C-9F194EC892FF}"/>
              </a:ext>
            </a:extLst>
          </p:cNvPr>
          <p:cNvPicPr>
            <a:picLocks noChangeAspect="1"/>
          </p:cNvPicPr>
          <p:nvPr/>
        </p:nvPicPr>
        <p:blipFill>
          <a:blip r:embed="rId2"/>
          <a:stretch>
            <a:fillRect/>
          </a:stretch>
        </p:blipFill>
        <p:spPr>
          <a:xfrm>
            <a:off x="1009454" y="1476115"/>
            <a:ext cx="4262235" cy="3341716"/>
          </a:xfrm>
          <a:prstGeom prst="rect">
            <a:avLst/>
          </a:prstGeom>
        </p:spPr>
      </p:pic>
      <p:pic>
        <p:nvPicPr>
          <p:cNvPr id="34" name="Picture 33">
            <a:extLst>
              <a:ext uri="{FF2B5EF4-FFF2-40B4-BE49-F238E27FC236}">
                <a16:creationId xmlns:a16="http://schemas.microsoft.com/office/drawing/2014/main" id="{509C8B92-AE01-BA4E-B530-757401E1FD7A}"/>
              </a:ext>
            </a:extLst>
          </p:cNvPr>
          <p:cNvPicPr>
            <a:picLocks noChangeAspect="1"/>
          </p:cNvPicPr>
          <p:nvPr/>
        </p:nvPicPr>
        <p:blipFill>
          <a:blip r:embed="rId3"/>
          <a:stretch>
            <a:fillRect/>
          </a:stretch>
        </p:blipFill>
        <p:spPr>
          <a:xfrm>
            <a:off x="7164038" y="1436914"/>
            <a:ext cx="4312234" cy="3380917"/>
          </a:xfrm>
          <a:prstGeom prst="rect">
            <a:avLst/>
          </a:prstGeom>
        </p:spPr>
      </p:pic>
      <p:sp>
        <p:nvSpPr>
          <p:cNvPr id="35" name="TextBox 34">
            <a:extLst>
              <a:ext uri="{FF2B5EF4-FFF2-40B4-BE49-F238E27FC236}">
                <a16:creationId xmlns:a16="http://schemas.microsoft.com/office/drawing/2014/main" id="{0B4F39B5-3BE5-184C-8B60-C489BB367724}"/>
              </a:ext>
            </a:extLst>
          </p:cNvPr>
          <p:cNvSpPr txBox="1"/>
          <p:nvPr/>
        </p:nvSpPr>
        <p:spPr>
          <a:xfrm>
            <a:off x="6944279" y="5192449"/>
            <a:ext cx="4676025" cy="646331"/>
          </a:xfrm>
          <a:prstGeom prst="rect">
            <a:avLst/>
          </a:prstGeom>
          <a:noFill/>
        </p:spPr>
        <p:txBody>
          <a:bodyPr wrap="square" lIns="0" tIns="0" rIns="0" bIns="0" rtlCol="0">
            <a:spAutoFit/>
          </a:bodyPr>
          <a:lstStyle/>
          <a:p>
            <a:pPr lvl="0">
              <a:buClr>
                <a:srgbClr val="000000"/>
              </a:buClr>
              <a:buSzPts val="1400"/>
            </a:pPr>
            <a:r>
              <a:rPr lang="en-GB" sz="1400" dirty="0">
                <a:ea typeface="Arial"/>
                <a:cs typeface="Arial"/>
                <a:sym typeface="Arial"/>
              </a:rPr>
              <a:t>Pay equity is a priority with real time data insights at your fingertips, making it easy to stay up-to-date and take actions to resolve any equity concerns.</a:t>
            </a:r>
          </a:p>
        </p:txBody>
      </p:sp>
      <p:sp>
        <p:nvSpPr>
          <p:cNvPr id="36" name="TextBox 35">
            <a:extLst>
              <a:ext uri="{FF2B5EF4-FFF2-40B4-BE49-F238E27FC236}">
                <a16:creationId xmlns:a16="http://schemas.microsoft.com/office/drawing/2014/main" id="{2689BB5F-17F7-6A49-8FCD-8CA123580889}"/>
              </a:ext>
            </a:extLst>
          </p:cNvPr>
          <p:cNvSpPr txBox="1"/>
          <p:nvPr/>
        </p:nvSpPr>
        <p:spPr>
          <a:xfrm>
            <a:off x="6932627" y="714227"/>
            <a:ext cx="4307434" cy="369332"/>
          </a:xfrm>
          <a:prstGeom prst="rect">
            <a:avLst/>
          </a:prstGeom>
          <a:noFill/>
        </p:spPr>
        <p:txBody>
          <a:bodyPr wrap="square" lIns="0" tIns="0" rIns="0" bIns="0" rtlCol="0">
            <a:spAutoFit/>
          </a:bodyPr>
          <a:lstStyle/>
          <a:p>
            <a:r>
              <a:rPr lang="en-GB" sz="2400" dirty="0">
                <a:latin typeface="+mj-lt"/>
              </a:rPr>
              <a:t>Life </a:t>
            </a:r>
            <a:r>
              <a:rPr lang="en-GB" sz="2400" b="1" dirty="0">
                <a:latin typeface="+mj-lt"/>
              </a:rPr>
              <a:t>with</a:t>
            </a:r>
            <a:r>
              <a:rPr lang="en-GB" sz="2400" dirty="0">
                <a:latin typeface="+mj-lt"/>
              </a:rPr>
              <a:t> Payscale Pay Equity</a:t>
            </a:r>
          </a:p>
        </p:txBody>
      </p:sp>
    </p:spTree>
    <p:extLst>
      <p:ext uri="{BB962C8B-B14F-4D97-AF65-F5344CB8AC3E}">
        <p14:creationId xmlns:p14="http://schemas.microsoft.com/office/powerpoint/2010/main" val="3658553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09FE97-1688-C149-995D-4AA2F001927B}"/>
              </a:ext>
            </a:extLst>
          </p:cNvPr>
          <p:cNvSpPr>
            <a:spLocks noGrp="1"/>
          </p:cNvSpPr>
          <p:nvPr>
            <p:ph type="title"/>
          </p:nvPr>
        </p:nvSpPr>
        <p:spPr/>
        <p:txBody>
          <a:bodyPr/>
          <a:lstStyle/>
          <a:p>
            <a:r>
              <a:rPr lang="en-US" dirty="0"/>
              <a:t>Payscale is...</a:t>
            </a:r>
          </a:p>
        </p:txBody>
      </p:sp>
      <p:sp>
        <p:nvSpPr>
          <p:cNvPr id="12" name="Content Placeholder 11">
            <a:extLst>
              <a:ext uri="{FF2B5EF4-FFF2-40B4-BE49-F238E27FC236}">
                <a16:creationId xmlns:a16="http://schemas.microsoft.com/office/drawing/2014/main" id="{FBBEB4FA-4DAA-ED41-B005-03A6F477C547}"/>
              </a:ext>
            </a:extLst>
          </p:cNvPr>
          <p:cNvSpPr>
            <a:spLocks noGrp="1"/>
          </p:cNvSpPr>
          <p:nvPr>
            <p:ph idx="4294967295"/>
          </p:nvPr>
        </p:nvSpPr>
        <p:spPr>
          <a:xfrm>
            <a:off x="563817" y="1485214"/>
            <a:ext cx="3019459" cy="4351338"/>
          </a:xfrm>
        </p:spPr>
        <p:txBody>
          <a:bodyPr/>
          <a:lstStyle/>
          <a:p>
            <a:pPr marL="0" indent="0">
              <a:buNone/>
            </a:pPr>
            <a:r>
              <a:rPr lang="en-US" dirty="0">
                <a:latin typeface="Arial" panose="020B0604020202020204" pitchFamily="34" charset="0"/>
                <a:cs typeface="Arial" panose="020B0604020202020204" pitchFamily="34" charset="0"/>
              </a:rPr>
              <a:t>The industry leader in compensation data and technology, helping organizations </a:t>
            </a:r>
            <a:r>
              <a:rPr lang="en-US" dirty="0">
                <a:solidFill>
                  <a:schemeClr val="accent1"/>
                </a:solidFill>
                <a:latin typeface="Arial" panose="020B0604020202020204" pitchFamily="34" charset="0"/>
                <a:cs typeface="Arial" panose="020B0604020202020204" pitchFamily="34" charset="0"/>
              </a:rPr>
              <a:t>#getpayright</a:t>
            </a:r>
            <a:r>
              <a:rPr lang="en-US" dirty="0">
                <a:latin typeface="Arial" panose="020B0604020202020204" pitchFamily="34" charset="0"/>
                <a:cs typeface="Arial" panose="020B0604020202020204" pitchFamily="34" charset="0"/>
              </a:rPr>
              <a:t>. Payscale is the only tech solution for managing compensation that provides multiple streams of fresh, transparently curated and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validated salary data. Combined with modeling engines that learn continuously and generate recommendations and insight, Payscale empowers HR to price jobs and adjust compensation to reflect near real-time changes in the market — all on one trusted data platform. </a:t>
            </a:r>
          </a:p>
        </p:txBody>
      </p:sp>
      <p:pic>
        <p:nvPicPr>
          <p:cNvPr id="6" name="Picture 5">
            <a:extLst>
              <a:ext uri="{FF2B5EF4-FFF2-40B4-BE49-F238E27FC236}">
                <a16:creationId xmlns:a16="http://schemas.microsoft.com/office/drawing/2014/main" id="{934F0BBF-BAAC-3A42-A0D0-5A2F4844CDC3}"/>
              </a:ext>
            </a:extLst>
          </p:cNvPr>
          <p:cNvPicPr>
            <a:picLocks noChangeAspect="1"/>
          </p:cNvPicPr>
          <p:nvPr/>
        </p:nvPicPr>
        <p:blipFill>
          <a:blip r:embed="rId2"/>
          <a:stretch>
            <a:fillRect/>
          </a:stretch>
        </p:blipFill>
        <p:spPr>
          <a:xfrm>
            <a:off x="3583276" y="1007797"/>
            <a:ext cx="8608724" cy="4842407"/>
          </a:xfrm>
          <a:prstGeom prst="rect">
            <a:avLst/>
          </a:prstGeom>
        </p:spPr>
      </p:pic>
    </p:spTree>
    <p:extLst>
      <p:ext uri="{BB962C8B-B14F-4D97-AF65-F5344CB8AC3E}">
        <p14:creationId xmlns:p14="http://schemas.microsoft.com/office/powerpoint/2010/main" val="263427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4" y="542925"/>
            <a:ext cx="49393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Payscale will help us...</a:t>
            </a:r>
            <a:endParaRPr lang="en-RO" sz="3200"/>
          </a:p>
        </p:txBody>
      </p:sp>
      <p:sp>
        <p:nvSpPr>
          <p:cNvPr id="22" name="Title 3">
            <a:extLst>
              <a:ext uri="{FF2B5EF4-FFF2-40B4-BE49-F238E27FC236}">
                <a16:creationId xmlns:a16="http://schemas.microsoft.com/office/drawing/2014/main" id="{151140B8-D8B8-CA48-AC12-FA05D177E74C}"/>
              </a:ext>
            </a:extLst>
          </p:cNvPr>
          <p:cNvSpPr txBox="1">
            <a:spLocks/>
          </p:cNvSpPr>
          <p:nvPr/>
        </p:nvSpPr>
        <p:spPr>
          <a:xfrm>
            <a:off x="547044" y="1030605"/>
            <a:ext cx="101209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1800" dirty="0">
                <a:solidFill>
                  <a:schemeClr val="accent3"/>
                </a:solidFill>
                <a:latin typeface="+mn-lt"/>
              </a:rPr>
              <a:t>[pick the goals that matter most to your company]</a:t>
            </a:r>
          </a:p>
        </p:txBody>
      </p:sp>
      <p:grpSp>
        <p:nvGrpSpPr>
          <p:cNvPr id="34" name="Group 33">
            <a:extLst>
              <a:ext uri="{FF2B5EF4-FFF2-40B4-BE49-F238E27FC236}">
                <a16:creationId xmlns:a16="http://schemas.microsoft.com/office/drawing/2014/main" id="{3916EC7A-2D0F-7245-8963-ECD45F9F6082}"/>
              </a:ext>
            </a:extLst>
          </p:cNvPr>
          <p:cNvGrpSpPr/>
          <p:nvPr/>
        </p:nvGrpSpPr>
        <p:grpSpPr>
          <a:xfrm>
            <a:off x="639614" y="1909705"/>
            <a:ext cx="11005341" cy="4466330"/>
            <a:chOff x="639615" y="1969270"/>
            <a:chExt cx="8555650" cy="3472165"/>
          </a:xfrm>
        </p:grpSpPr>
        <p:sp>
          <p:nvSpPr>
            <p:cNvPr id="24" name="Google Shape;255;p42">
              <a:extLst>
                <a:ext uri="{FF2B5EF4-FFF2-40B4-BE49-F238E27FC236}">
                  <a16:creationId xmlns:a16="http://schemas.microsoft.com/office/drawing/2014/main" id="{E640C324-4A30-9A43-97BC-BBCDCA3BF03F}"/>
                </a:ext>
              </a:extLst>
            </p:cNvPr>
            <p:cNvSpPr/>
            <p:nvPr/>
          </p:nvSpPr>
          <p:spPr>
            <a:xfrm>
              <a:off x="657765" y="1969270"/>
              <a:ext cx="2592900" cy="978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Uncover pay equity trends in minutes versus months</a:t>
              </a:r>
              <a:endParaRPr sz="1400" b="0" i="0" u="none" strike="noStrike" cap="none" dirty="0">
                <a:solidFill>
                  <a:srgbClr val="000000"/>
                </a:solidFill>
                <a:latin typeface="Arial"/>
                <a:ea typeface="Arial"/>
                <a:cs typeface="Arial"/>
                <a:sym typeface="Arial"/>
              </a:endParaRPr>
            </a:p>
          </p:txBody>
        </p:sp>
        <p:sp>
          <p:nvSpPr>
            <p:cNvPr id="27" name="Google Shape;259;p42">
              <a:extLst>
                <a:ext uri="{FF2B5EF4-FFF2-40B4-BE49-F238E27FC236}">
                  <a16:creationId xmlns:a16="http://schemas.microsoft.com/office/drawing/2014/main" id="{5AACF12D-99CB-8041-BFE7-0CA5C7AD4201}"/>
                </a:ext>
              </a:extLst>
            </p:cNvPr>
            <p:cNvSpPr/>
            <p:nvPr/>
          </p:nvSpPr>
          <p:spPr>
            <a:xfrm>
              <a:off x="648690" y="3215927"/>
              <a:ext cx="2592900" cy="978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Receive budget recommendations &amp; calculate cost of pay equity adjustments</a:t>
              </a:r>
              <a:endParaRPr sz="1400" b="1" i="0" u="none" strike="noStrike" cap="none" dirty="0">
                <a:solidFill>
                  <a:schemeClr val="lt1"/>
                </a:solidFill>
                <a:latin typeface="Arial"/>
                <a:ea typeface="Arial"/>
                <a:cs typeface="Arial"/>
                <a:sym typeface="Arial"/>
              </a:endParaRPr>
            </a:p>
          </p:txBody>
        </p:sp>
        <p:sp>
          <p:nvSpPr>
            <p:cNvPr id="30" name="Google Shape;262;p42">
              <a:extLst>
                <a:ext uri="{FF2B5EF4-FFF2-40B4-BE49-F238E27FC236}">
                  <a16:creationId xmlns:a16="http://schemas.microsoft.com/office/drawing/2014/main" id="{9474D3DF-2A85-914F-9AA5-0E958DC89A74}"/>
                </a:ext>
              </a:extLst>
            </p:cNvPr>
            <p:cNvSpPr/>
            <p:nvPr/>
          </p:nvSpPr>
          <p:spPr>
            <a:xfrm>
              <a:off x="639615" y="4462535"/>
              <a:ext cx="2592900" cy="978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Minimize risk of litigation</a:t>
              </a:r>
              <a:endParaRPr sz="1400" b="0" i="0" u="none" strike="noStrike" cap="none" dirty="0">
                <a:solidFill>
                  <a:srgbClr val="000000"/>
                </a:solidFill>
                <a:latin typeface="Arial"/>
                <a:ea typeface="Arial"/>
                <a:cs typeface="Arial"/>
                <a:sym typeface="Arial"/>
              </a:endParaRPr>
            </a:p>
          </p:txBody>
        </p:sp>
        <p:sp>
          <p:nvSpPr>
            <p:cNvPr id="25" name="Google Shape;256;p42">
              <a:extLst>
                <a:ext uri="{FF2B5EF4-FFF2-40B4-BE49-F238E27FC236}">
                  <a16:creationId xmlns:a16="http://schemas.microsoft.com/office/drawing/2014/main" id="{1029CA13-E303-5849-B0A5-F71B80147D24}"/>
                </a:ext>
              </a:extLst>
            </p:cNvPr>
            <p:cNvSpPr/>
            <p:nvPr/>
          </p:nvSpPr>
          <p:spPr>
            <a:xfrm>
              <a:off x="3593815" y="1969270"/>
              <a:ext cx="2628900" cy="978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br>
                <a:rPr lang="en" sz="1400" b="1" i="0" u="none" strike="noStrike" cap="none" dirty="0">
                  <a:solidFill>
                    <a:schemeClr val="lt1"/>
                  </a:solidFill>
                  <a:latin typeface="Arial"/>
                  <a:ea typeface="Arial"/>
                  <a:cs typeface="Arial"/>
                  <a:sym typeface="Arial"/>
                </a:rPr>
              </a:br>
              <a:r>
                <a:rPr lang="en" sz="1400" b="1" i="0" u="none" strike="noStrike" cap="none" dirty="0">
                  <a:solidFill>
                    <a:schemeClr val="lt1"/>
                  </a:solidFill>
                  <a:latin typeface="Arial"/>
                  <a:ea typeface="Arial"/>
                  <a:cs typeface="Arial"/>
                  <a:sym typeface="Arial"/>
                </a:rPr>
                <a:t>Manage complexity with visual, intuitive software </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6" name="Google Shape;257;p42">
              <a:extLst>
                <a:ext uri="{FF2B5EF4-FFF2-40B4-BE49-F238E27FC236}">
                  <a16:creationId xmlns:a16="http://schemas.microsoft.com/office/drawing/2014/main" id="{DF8AAF6C-3C2F-164C-9C34-1F42744F2207}"/>
                </a:ext>
              </a:extLst>
            </p:cNvPr>
            <p:cNvSpPr/>
            <p:nvPr/>
          </p:nvSpPr>
          <p:spPr>
            <a:xfrm>
              <a:off x="6602365" y="1969270"/>
              <a:ext cx="2592900" cy="978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Understand what drives pay variance and if it’s aligned to our compensation principles</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8" name="Google Shape;260;p42">
              <a:extLst>
                <a:ext uri="{FF2B5EF4-FFF2-40B4-BE49-F238E27FC236}">
                  <a16:creationId xmlns:a16="http://schemas.microsoft.com/office/drawing/2014/main" id="{17924490-36ED-AC4E-8CE6-79ECF0DF7D03}"/>
                </a:ext>
              </a:extLst>
            </p:cNvPr>
            <p:cNvSpPr/>
            <p:nvPr/>
          </p:nvSpPr>
          <p:spPr>
            <a:xfrm>
              <a:off x="3584740" y="3215876"/>
              <a:ext cx="2628900" cy="978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Track the status of pay equity actions or justifications</a:t>
              </a:r>
              <a:endParaRPr sz="1400" b="1" i="0" u="none" strike="noStrike" cap="none" dirty="0">
                <a:solidFill>
                  <a:schemeClr val="lt1"/>
                </a:solidFill>
                <a:latin typeface="Arial"/>
                <a:ea typeface="Arial"/>
                <a:cs typeface="Arial"/>
                <a:sym typeface="Arial"/>
              </a:endParaRPr>
            </a:p>
          </p:txBody>
        </p:sp>
        <p:sp>
          <p:nvSpPr>
            <p:cNvPr id="29" name="Google Shape;261;p42">
              <a:extLst>
                <a:ext uri="{FF2B5EF4-FFF2-40B4-BE49-F238E27FC236}">
                  <a16:creationId xmlns:a16="http://schemas.microsoft.com/office/drawing/2014/main" id="{DCC6D3EE-BE5F-A84F-9CC8-0773B185A13E}"/>
                </a:ext>
              </a:extLst>
            </p:cNvPr>
            <p:cNvSpPr/>
            <p:nvPr/>
          </p:nvSpPr>
          <p:spPr>
            <a:xfrm>
              <a:off x="6593290" y="3215876"/>
              <a:ext cx="2592900" cy="978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Perform analysis on an ongoing basis and keep team up-to-date with real time insights </a:t>
              </a:r>
              <a:endParaRPr sz="1400" b="1" i="0" u="none" strike="noStrike" cap="none" dirty="0">
                <a:solidFill>
                  <a:schemeClr val="lt1"/>
                </a:solidFill>
                <a:latin typeface="Arial"/>
                <a:ea typeface="Arial"/>
                <a:cs typeface="Arial"/>
                <a:sym typeface="Arial"/>
              </a:endParaRPr>
            </a:p>
          </p:txBody>
        </p:sp>
        <p:sp>
          <p:nvSpPr>
            <p:cNvPr id="31" name="Google Shape;263;p42">
              <a:extLst>
                <a:ext uri="{FF2B5EF4-FFF2-40B4-BE49-F238E27FC236}">
                  <a16:creationId xmlns:a16="http://schemas.microsoft.com/office/drawing/2014/main" id="{38E8D7A8-220B-F249-83A8-E5BFFA8CAABC}"/>
                </a:ext>
              </a:extLst>
            </p:cNvPr>
            <p:cNvSpPr/>
            <p:nvPr/>
          </p:nvSpPr>
          <p:spPr>
            <a:xfrm>
              <a:off x="3575640" y="4462535"/>
              <a:ext cx="2628900" cy="978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Create a transparent &amp; inclusive company culture </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32" name="Google Shape;264;p42">
              <a:extLst>
                <a:ext uri="{FF2B5EF4-FFF2-40B4-BE49-F238E27FC236}">
                  <a16:creationId xmlns:a16="http://schemas.microsoft.com/office/drawing/2014/main" id="{80CCEA0A-CF32-0145-A346-B20249D08AB3}"/>
                </a:ext>
              </a:extLst>
            </p:cNvPr>
            <p:cNvSpPr/>
            <p:nvPr/>
          </p:nvSpPr>
          <p:spPr>
            <a:xfrm>
              <a:off x="6584215" y="4462535"/>
              <a:ext cx="2592900" cy="978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Protect brand reputation</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50421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09FE97-1688-C149-995D-4AA2F001927B}"/>
              </a:ext>
            </a:extLst>
          </p:cNvPr>
          <p:cNvSpPr>
            <a:spLocks noGrp="1"/>
          </p:cNvSpPr>
          <p:nvPr>
            <p:ph type="title"/>
          </p:nvPr>
        </p:nvSpPr>
        <p:spPr/>
        <p:txBody>
          <a:bodyPr/>
          <a:lstStyle/>
          <a:p>
            <a:r>
              <a:rPr lang="en-US" dirty="0"/>
              <a:t>Hi there!</a:t>
            </a:r>
          </a:p>
        </p:txBody>
      </p:sp>
      <p:sp>
        <p:nvSpPr>
          <p:cNvPr id="12" name="Content Placeholder 11">
            <a:extLst>
              <a:ext uri="{FF2B5EF4-FFF2-40B4-BE49-F238E27FC236}">
                <a16:creationId xmlns:a16="http://schemas.microsoft.com/office/drawing/2014/main" id="{FBBEB4FA-4DAA-ED41-B005-03A6F477C547}"/>
              </a:ext>
            </a:extLst>
          </p:cNvPr>
          <p:cNvSpPr>
            <a:spLocks noGrp="1"/>
          </p:cNvSpPr>
          <p:nvPr>
            <p:ph idx="4294967295"/>
          </p:nvPr>
        </p:nvSpPr>
        <p:spPr>
          <a:xfrm>
            <a:off x="563815" y="1485214"/>
            <a:ext cx="8776128" cy="4351338"/>
          </a:xfrm>
        </p:spPr>
        <p:txBody>
          <a:bodyPr>
            <a:normAutofit/>
          </a:bodyPr>
          <a:lstStyle/>
          <a:p>
            <a:pPr marL="0" indent="0">
              <a:lnSpc>
                <a:spcPct val="100000"/>
              </a:lnSpc>
              <a:buNone/>
            </a:pPr>
            <a:r>
              <a:rPr lang="en-US" sz="1800" dirty="0">
                <a:latin typeface="Arial" panose="020B0604020202020204" pitchFamily="34" charset="0"/>
                <a:cs typeface="Arial" panose="020B0604020202020204" pitchFamily="34" charset="0"/>
              </a:rPr>
              <a:t>This is your very own </a:t>
            </a:r>
            <a:r>
              <a:rPr lang="en-US" sz="1800" b="1" dirty="0">
                <a:latin typeface="Arial" panose="020B0604020202020204" pitchFamily="34" charset="0"/>
                <a:cs typeface="Arial" panose="020B0604020202020204" pitchFamily="34" charset="0"/>
              </a:rPr>
              <a:t>pitch deck</a:t>
            </a:r>
            <a:r>
              <a:rPr lang="en-US" sz="1800" dirty="0">
                <a:latin typeface="Arial" panose="020B0604020202020204" pitchFamily="34" charset="0"/>
                <a:cs typeface="Arial" panose="020B0604020202020204" pitchFamily="34" charset="0"/>
              </a:rPr>
              <a:t> to help you get your company started with its journey towards fair pay. </a:t>
            </a:r>
          </a:p>
          <a:p>
            <a:pPr marL="0" indent="0">
              <a:lnSpc>
                <a:spcPct val="100000"/>
              </a:lnSpc>
              <a:buNone/>
            </a:pPr>
            <a:endParaRPr lang="en-US" sz="1800" dirty="0">
              <a:latin typeface="Arial" panose="020B0604020202020204" pitchFamily="34" charset="0"/>
              <a:cs typeface="Arial" panose="020B0604020202020204" pitchFamily="34" charset="0"/>
            </a:endParaRPr>
          </a:p>
          <a:p>
            <a:pPr marL="0" indent="0">
              <a:lnSpc>
                <a:spcPct val="100000"/>
              </a:lnSpc>
              <a:buNone/>
            </a:pPr>
            <a:r>
              <a:rPr lang="en-US" sz="1800" dirty="0">
                <a:latin typeface="Arial" panose="020B0604020202020204" pitchFamily="34" charset="0"/>
                <a:cs typeface="Arial" panose="020B0604020202020204" pitchFamily="34" charset="0"/>
              </a:rPr>
              <a:t>There are lots of slides you can choose from and customize while building your business case.</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0" indent="0">
              <a:lnSpc>
                <a:spcPct val="100000"/>
              </a:lnSpc>
              <a:buNone/>
            </a:pPr>
            <a:r>
              <a:rPr lang="en-US" sz="1800" dirty="0">
                <a:latin typeface="Arial" panose="020B0604020202020204" pitchFamily="34" charset="0"/>
                <a:cs typeface="Arial" panose="020B0604020202020204" pitchFamily="34" charset="0"/>
              </a:rPr>
              <a:t>PS. Check out the </a:t>
            </a:r>
            <a:r>
              <a:rPr lang="en-US" sz="1800" dirty="0">
                <a:solidFill>
                  <a:schemeClr val="accent3"/>
                </a:solidFill>
                <a:latin typeface="Arial" panose="020B0604020202020204" pitchFamily="34" charset="0"/>
                <a:cs typeface="Arial" panose="020B0604020202020204" pitchFamily="34" charset="0"/>
              </a:rPr>
              <a:t>[grey text]</a:t>
            </a:r>
            <a:r>
              <a:rPr lang="en-US" sz="1800" dirty="0">
                <a:latin typeface="Arial" panose="020B0604020202020204" pitchFamily="34" charset="0"/>
                <a:cs typeface="Arial" panose="020B0604020202020204" pitchFamily="34" charset="0"/>
              </a:rPr>
              <a:t> to see where you can add your own information that fits your team’s current state and how you work.</a:t>
            </a:r>
          </a:p>
          <a:p>
            <a:pPr marL="0" indent="0">
              <a:lnSpc>
                <a:spcPct val="100000"/>
              </a:lnSpc>
              <a:buNone/>
            </a:pPr>
            <a:endParaRPr lang="en-US" sz="1800" dirty="0">
              <a:latin typeface="Arial" panose="020B0604020202020204" pitchFamily="34" charset="0"/>
              <a:cs typeface="Arial" panose="020B0604020202020204" pitchFamily="34" charset="0"/>
            </a:endParaRPr>
          </a:p>
          <a:p>
            <a:pPr marL="0" indent="0">
              <a:lnSpc>
                <a:spcPct val="100000"/>
              </a:lnSpc>
              <a:buNone/>
            </a:pPr>
            <a:r>
              <a:rPr lang="en-US" sz="1800" b="1" dirty="0">
                <a:latin typeface="Arial" panose="020B0604020202020204" pitchFamily="34" charset="0"/>
                <a:cs typeface="Arial" panose="020B0604020202020204" pitchFamily="34" charset="0"/>
              </a:rPr>
              <a:t>Happy pitching!</a:t>
            </a:r>
          </a:p>
          <a:p>
            <a:pPr marL="0" indent="0">
              <a:lnSpc>
                <a:spcPct val="100000"/>
              </a:lnSpc>
              <a:buNone/>
            </a:pPr>
            <a:endParaRPr lang="en-US" sz="1800" dirty="0">
              <a:latin typeface="Arial" panose="020B0604020202020204" pitchFamily="34" charset="0"/>
              <a:cs typeface="Arial" panose="020B0604020202020204" pitchFamily="34" charset="0"/>
            </a:endParaRPr>
          </a:p>
        </p:txBody>
      </p:sp>
      <p:sp>
        <p:nvSpPr>
          <p:cNvPr id="19" name="Freeform 18">
            <a:extLst>
              <a:ext uri="{FF2B5EF4-FFF2-40B4-BE49-F238E27FC236}">
                <a16:creationId xmlns:a16="http://schemas.microsoft.com/office/drawing/2014/main" id="{258D8BFF-C51A-514D-B7C2-53586ABD11A7}"/>
              </a:ext>
            </a:extLst>
          </p:cNvPr>
          <p:cNvSpPr/>
          <p:nvPr/>
        </p:nvSpPr>
        <p:spPr>
          <a:xfrm>
            <a:off x="0" y="654820"/>
            <a:ext cx="377072" cy="692637"/>
          </a:xfrm>
          <a:custGeom>
            <a:avLst/>
            <a:gdLst>
              <a:gd name="connsiteX0" fmla="*/ 60901 w 746701"/>
              <a:gd name="connsiteY0" fmla="*/ 0 h 1371600"/>
              <a:gd name="connsiteX1" fmla="*/ 746701 w 746701"/>
              <a:gd name="connsiteY1" fmla="*/ 685800 h 1371600"/>
              <a:gd name="connsiteX2" fmla="*/ 60901 w 746701"/>
              <a:gd name="connsiteY2" fmla="*/ 1371600 h 1371600"/>
              <a:gd name="connsiteX3" fmla="*/ 0 w 746701"/>
              <a:gd name="connsiteY3" fmla="*/ 1365461 h 1371600"/>
              <a:gd name="connsiteX4" fmla="*/ 0 w 746701"/>
              <a:gd name="connsiteY4" fmla="*/ 6139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01" h="1371600">
                <a:moveTo>
                  <a:pt x="60901" y="0"/>
                </a:moveTo>
                <a:cubicBezTo>
                  <a:pt x="439658" y="0"/>
                  <a:pt x="746701" y="307043"/>
                  <a:pt x="746701" y="685800"/>
                </a:cubicBezTo>
                <a:cubicBezTo>
                  <a:pt x="746701" y="1064557"/>
                  <a:pt x="439658" y="1371600"/>
                  <a:pt x="60901" y="1371600"/>
                </a:cubicBezTo>
                <a:lnTo>
                  <a:pt x="0" y="1365461"/>
                </a:lnTo>
                <a:lnTo>
                  <a:pt x="0" y="61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591440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4" y="542925"/>
            <a:ext cx="95621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These are the types of analysis we can perform</a:t>
            </a:r>
            <a:endParaRPr lang="en-RO" sz="3200"/>
          </a:p>
        </p:txBody>
      </p:sp>
      <p:sp>
        <p:nvSpPr>
          <p:cNvPr id="22" name="Title 3">
            <a:extLst>
              <a:ext uri="{FF2B5EF4-FFF2-40B4-BE49-F238E27FC236}">
                <a16:creationId xmlns:a16="http://schemas.microsoft.com/office/drawing/2014/main" id="{151140B8-D8B8-CA48-AC12-FA05D177E74C}"/>
              </a:ext>
            </a:extLst>
          </p:cNvPr>
          <p:cNvSpPr txBox="1">
            <a:spLocks/>
          </p:cNvSpPr>
          <p:nvPr/>
        </p:nvSpPr>
        <p:spPr>
          <a:xfrm>
            <a:off x="547044" y="1030605"/>
            <a:ext cx="101209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1800" dirty="0">
                <a:solidFill>
                  <a:schemeClr val="accent3"/>
                </a:solidFill>
                <a:latin typeface="+mn-lt"/>
              </a:rPr>
              <a:t>[pick the types of analysis your company wants to do]</a:t>
            </a:r>
          </a:p>
        </p:txBody>
      </p:sp>
      <p:sp>
        <p:nvSpPr>
          <p:cNvPr id="50" name="Google Shape;277;p43">
            <a:extLst>
              <a:ext uri="{FF2B5EF4-FFF2-40B4-BE49-F238E27FC236}">
                <a16:creationId xmlns:a16="http://schemas.microsoft.com/office/drawing/2014/main" id="{D016ECBC-AA1E-004F-A227-3C703473237C}"/>
              </a:ext>
            </a:extLst>
          </p:cNvPr>
          <p:cNvSpPr/>
          <p:nvPr/>
        </p:nvSpPr>
        <p:spPr>
          <a:xfrm>
            <a:off x="667275" y="4825999"/>
            <a:ext cx="10977680" cy="1080000"/>
          </a:xfrm>
          <a:prstGeom prst="rightArrow">
            <a:avLst>
              <a:gd name="adj1" fmla="val 50000"/>
              <a:gd name="adj2" fmla="val 50000"/>
            </a:avLst>
          </a:prstGeom>
          <a:solidFill>
            <a:srgbClr val="FFFFFF"/>
          </a:solidFill>
          <a:ln w="254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latin typeface="Calibri"/>
              <a:ea typeface="Calibri"/>
              <a:cs typeface="Calibri"/>
              <a:sym typeface="Calibri"/>
            </a:endParaRPr>
          </a:p>
        </p:txBody>
      </p:sp>
      <p:sp>
        <p:nvSpPr>
          <p:cNvPr id="51" name="Google Shape;278;p43">
            <a:extLst>
              <a:ext uri="{FF2B5EF4-FFF2-40B4-BE49-F238E27FC236}">
                <a16:creationId xmlns:a16="http://schemas.microsoft.com/office/drawing/2014/main" id="{3F2E868B-355C-CF41-967E-BE62235C88B2}"/>
              </a:ext>
            </a:extLst>
          </p:cNvPr>
          <p:cNvSpPr txBox="1"/>
          <p:nvPr/>
        </p:nvSpPr>
        <p:spPr>
          <a:xfrm>
            <a:off x="751840" y="5198274"/>
            <a:ext cx="10332720" cy="35344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1600"/>
              <a:buFont typeface="Arial"/>
              <a:buNone/>
            </a:pPr>
            <a:r>
              <a:rPr lang="en" b="1" i="0" u="none" strike="noStrike" cap="none" dirty="0">
                <a:latin typeface="Arial"/>
                <a:ea typeface="Arial"/>
                <a:cs typeface="Arial"/>
                <a:sym typeface="Arial"/>
              </a:rPr>
              <a:t>Proactive Pay Equity Audit</a:t>
            </a:r>
            <a:r>
              <a:rPr lang="en" b="0" i="0" u="none" strike="noStrike" cap="none" dirty="0">
                <a:latin typeface="Arial"/>
                <a:ea typeface="Arial"/>
                <a:cs typeface="Arial"/>
                <a:sym typeface="Arial"/>
              </a:rPr>
              <a:t>: Individual employee tracking &amp; remediation budget modelling </a:t>
            </a:r>
            <a:endParaRPr b="0" i="0" u="none" strike="noStrike" cap="none" dirty="0">
              <a:latin typeface="Arial"/>
              <a:ea typeface="Arial"/>
              <a:cs typeface="Arial"/>
              <a:sym typeface="Arial"/>
            </a:endParaRPr>
          </a:p>
        </p:txBody>
      </p:sp>
      <p:grpSp>
        <p:nvGrpSpPr>
          <p:cNvPr id="56" name="Group 55">
            <a:extLst>
              <a:ext uri="{FF2B5EF4-FFF2-40B4-BE49-F238E27FC236}">
                <a16:creationId xmlns:a16="http://schemas.microsoft.com/office/drawing/2014/main" id="{D7AEDDA9-5B69-4F48-AC78-11CAF3627A9B}"/>
              </a:ext>
            </a:extLst>
          </p:cNvPr>
          <p:cNvGrpSpPr/>
          <p:nvPr/>
        </p:nvGrpSpPr>
        <p:grpSpPr>
          <a:xfrm>
            <a:off x="662961" y="1914465"/>
            <a:ext cx="10981994" cy="2627587"/>
            <a:chOff x="662961" y="1909705"/>
            <a:chExt cx="10981994" cy="2877534"/>
          </a:xfrm>
        </p:grpSpPr>
        <p:sp>
          <p:nvSpPr>
            <p:cNvPr id="53" name="Google Shape;255;p42">
              <a:extLst>
                <a:ext uri="{FF2B5EF4-FFF2-40B4-BE49-F238E27FC236}">
                  <a16:creationId xmlns:a16="http://schemas.microsoft.com/office/drawing/2014/main" id="{DC331C3B-E3BA-654F-80FF-9556F4555377}"/>
                </a:ext>
              </a:extLst>
            </p:cNvPr>
            <p:cNvSpPr/>
            <p:nvPr/>
          </p:nvSpPr>
          <p:spPr>
            <a:xfrm>
              <a:off x="662961" y="1909705"/>
              <a:ext cx="3335310" cy="2877534"/>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lvl="0" algn="ctr">
                <a:buClr>
                  <a:srgbClr val="000000"/>
                </a:buClr>
                <a:buSzPts val="1600"/>
              </a:pPr>
              <a:r>
                <a:rPr lang="en-GB" sz="2000" b="1" dirty="0">
                  <a:solidFill>
                    <a:srgbClr val="FFFFFF"/>
                  </a:solidFill>
                  <a:ea typeface="Arial"/>
                  <a:cs typeface="Arial"/>
                  <a:sym typeface="Arial"/>
                </a:rPr>
                <a:t>Pay gaps</a:t>
              </a:r>
            </a:p>
            <a:p>
              <a:pPr lvl="0" algn="ctr">
                <a:buClr>
                  <a:srgbClr val="000000"/>
                </a:buClr>
                <a:buSzPts val="1600"/>
              </a:pPr>
              <a:endParaRPr lang="en-GB" sz="2000" b="1" dirty="0">
                <a:solidFill>
                  <a:srgbClr val="FFFFFF"/>
                </a:solidFill>
                <a:ea typeface="Arial"/>
                <a:cs typeface="Arial"/>
                <a:sym typeface="Arial"/>
              </a:endParaRPr>
            </a:p>
            <a:p>
              <a:pPr lvl="0" algn="ctr">
                <a:buClr>
                  <a:srgbClr val="000000"/>
                </a:buClr>
                <a:buSzPts val="1600"/>
              </a:pPr>
              <a:r>
                <a:rPr lang="en-GB" sz="1400" dirty="0">
                  <a:solidFill>
                    <a:srgbClr val="FFFFFF"/>
                  </a:solidFill>
                  <a:ea typeface="Arial"/>
                  <a:cs typeface="Arial"/>
                  <a:sym typeface="Arial"/>
                </a:rPr>
                <a:t>Average pay of a main comparator group to the average pay of another group</a:t>
              </a:r>
              <a:endParaRPr lang="en-GB" sz="1400" dirty="0">
                <a:solidFill>
                  <a:srgbClr val="000000"/>
                </a:solidFill>
                <a:ea typeface="Arial"/>
                <a:cs typeface="Arial"/>
                <a:sym typeface="Arial"/>
              </a:endParaRPr>
            </a:p>
          </p:txBody>
        </p:sp>
        <p:sp>
          <p:nvSpPr>
            <p:cNvPr id="54" name="Google Shape;256;p42">
              <a:extLst>
                <a:ext uri="{FF2B5EF4-FFF2-40B4-BE49-F238E27FC236}">
                  <a16:creationId xmlns:a16="http://schemas.microsoft.com/office/drawing/2014/main" id="{13FEFACC-D7E3-034A-B58E-9D727FD50C3A}"/>
                </a:ext>
              </a:extLst>
            </p:cNvPr>
            <p:cNvSpPr/>
            <p:nvPr/>
          </p:nvSpPr>
          <p:spPr>
            <a:xfrm>
              <a:off x="4439673" y="1909705"/>
              <a:ext cx="3381618" cy="2877534"/>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algn="ctr">
                <a:buSzPts val="1600"/>
              </a:pPr>
              <a:br>
                <a:rPr lang="en" sz="1400" b="1" i="0" u="none" strike="noStrike" cap="none" dirty="0">
                  <a:solidFill>
                    <a:schemeClr val="lt1"/>
                  </a:solidFill>
                  <a:latin typeface="Arial"/>
                  <a:ea typeface="Arial"/>
                  <a:cs typeface="Arial"/>
                  <a:sym typeface="Arial"/>
                </a:rPr>
              </a:br>
              <a:r>
                <a:rPr lang="en" sz="2000" b="1" dirty="0">
                  <a:solidFill>
                    <a:schemeClr val="lt1"/>
                  </a:solidFill>
                  <a:latin typeface="Arial"/>
                  <a:ea typeface="Arial"/>
                  <a:cs typeface="Arial"/>
                  <a:sym typeface="Arial"/>
                </a:rPr>
                <a:t>Equal pay (uncontrolled)</a:t>
              </a:r>
            </a:p>
            <a:p>
              <a:pPr algn="ctr">
                <a:buSzPts val="1600"/>
              </a:pPr>
              <a:endParaRPr lang="en" sz="2000" b="1" i="0" u="none" strike="noStrike" cap="none" dirty="0">
                <a:solidFill>
                  <a:schemeClr val="lt1"/>
                </a:solidFill>
                <a:latin typeface="Arial"/>
                <a:ea typeface="Arial"/>
                <a:cs typeface="Arial"/>
                <a:sym typeface="Arial"/>
              </a:endParaRPr>
            </a:p>
            <a:p>
              <a:pPr algn="ctr">
                <a:buSzPts val="1600"/>
              </a:pPr>
              <a:r>
                <a:rPr lang="en" sz="1400" dirty="0">
                  <a:solidFill>
                    <a:schemeClr val="lt1"/>
                  </a:solidFill>
                  <a:ea typeface="Arial"/>
                  <a:cs typeface="Arial"/>
                  <a:sym typeface="Arial"/>
                </a:rPr>
                <a:t>Comparing similarly </a:t>
              </a:r>
            </a:p>
            <a:p>
              <a:pPr algn="ctr">
                <a:buSzPts val="1600"/>
              </a:pPr>
              <a:r>
                <a:rPr lang="en" sz="1400" dirty="0">
                  <a:solidFill>
                    <a:schemeClr val="lt1"/>
                  </a:solidFill>
                  <a:ea typeface="Arial"/>
                  <a:cs typeface="Arial"/>
                  <a:sym typeface="Arial"/>
                </a:rPr>
                <a:t>situated employees</a:t>
              </a:r>
              <a:r>
                <a:rPr lang="en" sz="1400" dirty="0">
                  <a:solidFill>
                    <a:schemeClr val="lt1"/>
                  </a:solidFill>
                </a:rPr>
                <a:t> </a:t>
              </a:r>
              <a:r>
                <a:rPr lang="en" sz="1400" dirty="0">
                  <a:solidFill>
                    <a:schemeClr val="lt1"/>
                  </a:solidFill>
                  <a:ea typeface="Arial"/>
                  <a:cs typeface="Arial"/>
                  <a:sym typeface="Arial"/>
                </a:rPr>
                <a:t> in cohorts on an average pay basis</a:t>
              </a:r>
              <a:endParaRPr lang="en-US" sz="1400" dirty="0">
                <a:solidFill>
                  <a:schemeClr val="lt1"/>
                </a:solidFil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55" name="Google Shape;257;p42">
              <a:extLst>
                <a:ext uri="{FF2B5EF4-FFF2-40B4-BE49-F238E27FC236}">
                  <a16:creationId xmlns:a16="http://schemas.microsoft.com/office/drawing/2014/main" id="{DDA610EA-E9E8-6149-AE4F-81C5199A9753}"/>
                </a:ext>
              </a:extLst>
            </p:cNvPr>
            <p:cNvSpPr/>
            <p:nvPr/>
          </p:nvSpPr>
          <p:spPr>
            <a:xfrm>
              <a:off x="8309645" y="1909705"/>
              <a:ext cx="3335310" cy="2877534"/>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a:p>
              <a:pPr algn="ctr">
                <a:buSzPts val="1600"/>
              </a:pPr>
              <a:r>
                <a:rPr lang="en" sz="2000" b="1" dirty="0">
                  <a:solidFill>
                    <a:schemeClr val="lt1"/>
                  </a:solidFill>
                  <a:ea typeface="Arial"/>
                  <a:cs typeface="Arial"/>
                  <a:sym typeface="Arial"/>
                </a:rPr>
                <a:t>Equal pay </a:t>
              </a:r>
            </a:p>
            <a:p>
              <a:pPr algn="ctr">
                <a:buSzPts val="1600"/>
              </a:pPr>
              <a:r>
                <a:rPr lang="en" sz="2000" b="1" dirty="0">
                  <a:solidFill>
                    <a:schemeClr val="lt1"/>
                  </a:solidFill>
                  <a:ea typeface="Arial"/>
                  <a:cs typeface="Arial"/>
                  <a:sym typeface="Arial"/>
                </a:rPr>
                <a:t>(controlled)</a:t>
              </a:r>
            </a:p>
            <a:p>
              <a:pPr algn="ctr">
                <a:buSzPts val="1600"/>
              </a:pPr>
              <a:endParaRPr lang="en-GB" sz="1400" b="1" dirty="0">
                <a:solidFill>
                  <a:schemeClr val="lt1"/>
                </a:solidFill>
                <a:ea typeface="Arial"/>
                <a:cs typeface="Arial"/>
                <a:sym typeface="Arial"/>
              </a:endParaRPr>
            </a:p>
            <a:p>
              <a:pPr algn="ctr">
                <a:buSzPts val="1600"/>
              </a:pPr>
              <a:r>
                <a:rPr lang="en-GB" sz="1400" dirty="0">
                  <a:solidFill>
                    <a:schemeClr val="lt1"/>
                  </a:solidFill>
                  <a:ea typeface="Arial"/>
                  <a:cs typeface="Arial"/>
                  <a:sym typeface="Arial"/>
                </a:rPr>
                <a:t>Comparing similarly situated employees</a:t>
              </a:r>
              <a:r>
                <a:rPr lang="en-GB" sz="1400" dirty="0">
                  <a:solidFill>
                    <a:schemeClr val="lt1"/>
                  </a:solidFill>
                </a:rPr>
                <a:t> </a:t>
              </a:r>
              <a:r>
                <a:rPr lang="en-GB" sz="1400" dirty="0">
                  <a:solidFill>
                    <a:schemeClr val="lt1"/>
                  </a:solidFill>
                  <a:ea typeface="Arial"/>
                  <a:cs typeface="Arial"/>
                  <a:sym typeface="Arial"/>
                </a:rPr>
                <a:t>after compensable factors that drive pay differences</a:t>
              </a:r>
            </a:p>
            <a:p>
              <a:pPr algn="ctr">
                <a:buSzPts val="1600"/>
              </a:pPr>
              <a:r>
                <a:rPr lang="en-GB" sz="1400" dirty="0">
                  <a:solidFill>
                    <a:schemeClr val="lt1"/>
                  </a:solidFill>
                  <a:ea typeface="Arial"/>
                  <a:cs typeface="Arial"/>
                  <a:sym typeface="Arial"/>
                </a:rPr>
                <a:t>are taken into account</a:t>
              </a: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047606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3" y="542925"/>
            <a:ext cx="7685529"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These are the areas we can analyze</a:t>
            </a:r>
          </a:p>
        </p:txBody>
      </p:sp>
      <p:sp>
        <p:nvSpPr>
          <p:cNvPr id="22" name="Title 3">
            <a:extLst>
              <a:ext uri="{FF2B5EF4-FFF2-40B4-BE49-F238E27FC236}">
                <a16:creationId xmlns:a16="http://schemas.microsoft.com/office/drawing/2014/main" id="{151140B8-D8B8-CA48-AC12-FA05D177E74C}"/>
              </a:ext>
            </a:extLst>
          </p:cNvPr>
          <p:cNvSpPr txBox="1">
            <a:spLocks/>
          </p:cNvSpPr>
          <p:nvPr/>
        </p:nvSpPr>
        <p:spPr>
          <a:xfrm>
            <a:off x="547044" y="1030605"/>
            <a:ext cx="101209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1800" dirty="0">
                <a:solidFill>
                  <a:schemeClr val="accent3"/>
                </a:solidFill>
                <a:latin typeface="+mn-lt"/>
              </a:rPr>
              <a:t>[pick the main categories your company will look at or make your own]</a:t>
            </a:r>
          </a:p>
        </p:txBody>
      </p:sp>
      <p:grpSp>
        <p:nvGrpSpPr>
          <p:cNvPr id="2" name="Group 1">
            <a:extLst>
              <a:ext uri="{FF2B5EF4-FFF2-40B4-BE49-F238E27FC236}">
                <a16:creationId xmlns:a16="http://schemas.microsoft.com/office/drawing/2014/main" id="{AFDF8D02-5967-0545-90B0-7FE29B619883}"/>
              </a:ext>
            </a:extLst>
          </p:cNvPr>
          <p:cNvGrpSpPr/>
          <p:nvPr/>
        </p:nvGrpSpPr>
        <p:grpSpPr>
          <a:xfrm>
            <a:off x="662961" y="1909705"/>
            <a:ext cx="10981994" cy="4475806"/>
            <a:chOff x="294175" y="1304600"/>
            <a:chExt cx="8519425" cy="3472165"/>
          </a:xfrm>
        </p:grpSpPr>
        <p:sp>
          <p:nvSpPr>
            <p:cNvPr id="14" name="Google Shape;287;p44">
              <a:extLst>
                <a:ext uri="{FF2B5EF4-FFF2-40B4-BE49-F238E27FC236}">
                  <a16:creationId xmlns:a16="http://schemas.microsoft.com/office/drawing/2014/main" id="{D9018DF9-649E-5E4E-93AF-CDCDD737E154}"/>
                </a:ext>
              </a:extLst>
            </p:cNvPr>
            <p:cNvSpPr/>
            <p:nvPr/>
          </p:nvSpPr>
          <p:spPr>
            <a:xfrm>
              <a:off x="312325" y="1304600"/>
              <a:ext cx="2592900" cy="978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Global level</a:t>
              </a:r>
              <a:endParaRPr sz="1400" b="0" i="0" u="none" strike="noStrike" cap="none" dirty="0">
                <a:solidFill>
                  <a:srgbClr val="000000"/>
                </a:solidFill>
                <a:latin typeface="Arial"/>
                <a:ea typeface="Arial"/>
                <a:cs typeface="Arial"/>
                <a:sym typeface="Arial"/>
              </a:endParaRPr>
            </a:p>
          </p:txBody>
        </p:sp>
        <p:sp>
          <p:nvSpPr>
            <p:cNvPr id="15" name="Google Shape;288;p44">
              <a:extLst>
                <a:ext uri="{FF2B5EF4-FFF2-40B4-BE49-F238E27FC236}">
                  <a16:creationId xmlns:a16="http://schemas.microsoft.com/office/drawing/2014/main" id="{B6C87BD2-CB1D-3E4F-BBE4-B2FFCCDF0509}"/>
                </a:ext>
              </a:extLst>
            </p:cNvPr>
            <p:cNvSpPr/>
            <p:nvPr/>
          </p:nvSpPr>
          <p:spPr>
            <a:xfrm>
              <a:off x="6166400" y="1304600"/>
              <a:ext cx="2628900" cy="479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br>
                <a:rPr lang="en" sz="1400" b="1" i="0" u="none" strike="noStrike" cap="none" dirty="0">
                  <a:solidFill>
                    <a:schemeClr val="lt1"/>
                  </a:solidFill>
                  <a:latin typeface="Arial"/>
                  <a:ea typeface="Arial"/>
                  <a:cs typeface="Arial"/>
                  <a:sym typeface="Arial"/>
                </a:rPr>
              </a:br>
              <a:r>
                <a:rPr lang="en" sz="1400" b="1" i="0" u="none" strike="noStrike" cap="none" dirty="0">
                  <a:solidFill>
                    <a:schemeClr val="lt1"/>
                  </a:solidFill>
                  <a:latin typeface="Arial"/>
                  <a:ea typeface="Arial"/>
                  <a:cs typeface="Arial"/>
                  <a:sym typeface="Arial"/>
                </a:rPr>
                <a:t>Gender</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16" name="Google Shape;289;p44">
              <a:extLst>
                <a:ext uri="{FF2B5EF4-FFF2-40B4-BE49-F238E27FC236}">
                  <a16:creationId xmlns:a16="http://schemas.microsoft.com/office/drawing/2014/main" id="{73440FEA-8818-4846-9E4C-7EBAE29F637B}"/>
                </a:ext>
              </a:extLst>
            </p:cNvPr>
            <p:cNvSpPr/>
            <p:nvPr/>
          </p:nvSpPr>
          <p:spPr>
            <a:xfrm>
              <a:off x="3221163" y="1304700"/>
              <a:ext cx="2592900" cy="777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Basic pay</a:t>
              </a:r>
              <a:endParaRPr sz="1400" b="1" i="0" u="none" strike="noStrike" cap="none" dirty="0">
                <a:solidFill>
                  <a:schemeClr val="lt1"/>
                </a:solidFill>
                <a:latin typeface="Arial"/>
                <a:ea typeface="Arial"/>
                <a:cs typeface="Arial"/>
                <a:sym typeface="Arial"/>
              </a:endParaRPr>
            </a:p>
          </p:txBody>
        </p:sp>
        <p:sp>
          <p:nvSpPr>
            <p:cNvPr id="17" name="Google Shape;291;p44">
              <a:extLst>
                <a:ext uri="{FF2B5EF4-FFF2-40B4-BE49-F238E27FC236}">
                  <a16:creationId xmlns:a16="http://schemas.microsoft.com/office/drawing/2014/main" id="{838C4BAA-FB76-6C43-8DDF-E56C900EE563}"/>
                </a:ext>
              </a:extLst>
            </p:cNvPr>
            <p:cNvSpPr/>
            <p:nvPr/>
          </p:nvSpPr>
          <p:spPr>
            <a:xfrm>
              <a:off x="303250" y="2551257"/>
              <a:ext cx="2592900" cy="978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Country level</a:t>
              </a:r>
              <a:endParaRPr sz="1400" b="1" i="0" u="none" strike="noStrike" cap="none" dirty="0">
                <a:solidFill>
                  <a:schemeClr val="lt1"/>
                </a:solidFill>
                <a:latin typeface="Arial"/>
                <a:ea typeface="Arial"/>
                <a:cs typeface="Arial"/>
                <a:sym typeface="Arial"/>
              </a:endParaRPr>
            </a:p>
          </p:txBody>
        </p:sp>
        <p:sp>
          <p:nvSpPr>
            <p:cNvPr id="18" name="Google Shape;292;p44">
              <a:extLst>
                <a:ext uri="{FF2B5EF4-FFF2-40B4-BE49-F238E27FC236}">
                  <a16:creationId xmlns:a16="http://schemas.microsoft.com/office/drawing/2014/main" id="{0F470F21-9275-A247-A8B6-7D08DD8D14DC}"/>
                </a:ext>
              </a:extLst>
            </p:cNvPr>
            <p:cNvSpPr/>
            <p:nvPr/>
          </p:nvSpPr>
          <p:spPr>
            <a:xfrm>
              <a:off x="6184650" y="1903085"/>
              <a:ext cx="2628900" cy="4797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Race</a:t>
              </a:r>
              <a:endParaRPr sz="1400" b="1" i="0" u="none" strike="noStrike" cap="none" dirty="0">
                <a:solidFill>
                  <a:schemeClr val="lt1"/>
                </a:solidFill>
                <a:latin typeface="Arial"/>
                <a:ea typeface="Arial"/>
                <a:cs typeface="Arial"/>
                <a:sym typeface="Arial"/>
              </a:endParaRPr>
            </a:p>
          </p:txBody>
        </p:sp>
        <p:sp>
          <p:nvSpPr>
            <p:cNvPr id="19" name="Google Shape;293;p44">
              <a:extLst>
                <a:ext uri="{FF2B5EF4-FFF2-40B4-BE49-F238E27FC236}">
                  <a16:creationId xmlns:a16="http://schemas.microsoft.com/office/drawing/2014/main" id="{6406C6D0-799F-A741-B01B-43FC0BA12727}"/>
                </a:ext>
              </a:extLst>
            </p:cNvPr>
            <p:cNvSpPr/>
            <p:nvPr/>
          </p:nvSpPr>
          <p:spPr>
            <a:xfrm>
              <a:off x="3221163" y="2202934"/>
              <a:ext cx="2592900" cy="7773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Bonus pay</a:t>
              </a:r>
              <a:endParaRPr sz="1400" b="1" i="0" u="none" strike="noStrike" cap="none" dirty="0">
                <a:solidFill>
                  <a:schemeClr val="lt1"/>
                </a:solidFill>
                <a:latin typeface="Arial"/>
                <a:ea typeface="Arial"/>
                <a:cs typeface="Arial"/>
                <a:sym typeface="Arial"/>
              </a:endParaRPr>
            </a:p>
          </p:txBody>
        </p:sp>
        <p:sp>
          <p:nvSpPr>
            <p:cNvPr id="21" name="Google Shape;294;p44">
              <a:extLst>
                <a:ext uri="{FF2B5EF4-FFF2-40B4-BE49-F238E27FC236}">
                  <a16:creationId xmlns:a16="http://schemas.microsoft.com/office/drawing/2014/main" id="{E598DDA3-D2BD-5644-B98C-5BF142B2A50F}"/>
                </a:ext>
              </a:extLst>
            </p:cNvPr>
            <p:cNvSpPr/>
            <p:nvPr/>
          </p:nvSpPr>
          <p:spPr>
            <a:xfrm>
              <a:off x="294175" y="3797865"/>
              <a:ext cx="2592900" cy="978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Business groups</a:t>
              </a:r>
              <a:endParaRPr sz="1400" b="0" i="0" u="none" strike="noStrike" cap="none" dirty="0">
                <a:solidFill>
                  <a:srgbClr val="000000"/>
                </a:solidFill>
                <a:latin typeface="Arial"/>
                <a:ea typeface="Arial"/>
                <a:cs typeface="Arial"/>
                <a:sym typeface="Arial"/>
              </a:endParaRPr>
            </a:p>
          </p:txBody>
        </p:sp>
        <p:sp>
          <p:nvSpPr>
            <p:cNvPr id="23" name="Google Shape;295;p44">
              <a:extLst>
                <a:ext uri="{FF2B5EF4-FFF2-40B4-BE49-F238E27FC236}">
                  <a16:creationId xmlns:a16="http://schemas.microsoft.com/office/drawing/2014/main" id="{F44AE1D1-7761-E241-BE0B-B65FCC9C8ED6}"/>
                </a:ext>
              </a:extLst>
            </p:cNvPr>
            <p:cNvSpPr/>
            <p:nvPr/>
          </p:nvSpPr>
          <p:spPr>
            <a:xfrm>
              <a:off x="6175575" y="2501567"/>
              <a:ext cx="2628900" cy="479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Veteran status</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33" name="Google Shape;296;p44">
              <a:extLst>
                <a:ext uri="{FF2B5EF4-FFF2-40B4-BE49-F238E27FC236}">
                  <a16:creationId xmlns:a16="http://schemas.microsoft.com/office/drawing/2014/main" id="{BABDD108-F624-9348-A46C-C8D8ED841144}"/>
                </a:ext>
              </a:extLst>
            </p:cNvPr>
            <p:cNvSpPr/>
            <p:nvPr/>
          </p:nvSpPr>
          <p:spPr>
            <a:xfrm>
              <a:off x="3239413" y="3101164"/>
              <a:ext cx="2592900" cy="777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Total compensation</a:t>
              </a:r>
              <a:endParaRPr sz="1400" b="1" i="0" u="none" strike="noStrike" cap="none" dirty="0">
                <a:solidFill>
                  <a:schemeClr val="lt1"/>
                </a:solidFill>
                <a:latin typeface="Arial"/>
                <a:ea typeface="Arial"/>
                <a:cs typeface="Arial"/>
                <a:sym typeface="Arial"/>
              </a:endParaRPr>
            </a:p>
          </p:txBody>
        </p:sp>
        <p:sp>
          <p:nvSpPr>
            <p:cNvPr id="35" name="Google Shape;297;p44">
              <a:extLst>
                <a:ext uri="{FF2B5EF4-FFF2-40B4-BE49-F238E27FC236}">
                  <a16:creationId xmlns:a16="http://schemas.microsoft.com/office/drawing/2014/main" id="{F05033F7-EA87-8346-974F-23FF0CB7690B}"/>
                </a:ext>
              </a:extLst>
            </p:cNvPr>
            <p:cNvSpPr/>
            <p:nvPr/>
          </p:nvSpPr>
          <p:spPr>
            <a:xfrm>
              <a:off x="6166450" y="3100058"/>
              <a:ext cx="2628900" cy="479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Ethnicity</a:t>
              </a:r>
              <a:endParaRPr sz="1400" b="1" i="0" u="none" strike="noStrike" cap="none" dirty="0">
                <a:solidFill>
                  <a:schemeClr val="lt1"/>
                </a:solidFill>
                <a:latin typeface="Arial"/>
                <a:ea typeface="Arial"/>
                <a:cs typeface="Arial"/>
                <a:sym typeface="Arial"/>
              </a:endParaRPr>
            </a:p>
          </p:txBody>
        </p:sp>
        <p:sp>
          <p:nvSpPr>
            <p:cNvPr id="36" name="Google Shape;298;p44">
              <a:extLst>
                <a:ext uri="{FF2B5EF4-FFF2-40B4-BE49-F238E27FC236}">
                  <a16:creationId xmlns:a16="http://schemas.microsoft.com/office/drawing/2014/main" id="{BCC91367-0087-3A4A-AA11-55E5DB68FDF4}"/>
                </a:ext>
              </a:extLst>
            </p:cNvPr>
            <p:cNvSpPr/>
            <p:nvPr/>
          </p:nvSpPr>
          <p:spPr>
            <a:xfrm>
              <a:off x="6184700" y="3698543"/>
              <a:ext cx="2628900" cy="4797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algn="ctr"/>
              <a:r>
                <a:rPr lang="en" sz="1400" b="1" dirty="0">
                  <a:solidFill>
                    <a:schemeClr val="lt1"/>
                  </a:solidFill>
                </a:rPr>
                <a:t>Sexual orientation </a:t>
              </a:r>
              <a:endParaRPr lang="en-US" sz="1400" dirty="0"/>
            </a:p>
          </p:txBody>
        </p:sp>
        <p:sp>
          <p:nvSpPr>
            <p:cNvPr id="37" name="Google Shape;299;p44">
              <a:extLst>
                <a:ext uri="{FF2B5EF4-FFF2-40B4-BE49-F238E27FC236}">
                  <a16:creationId xmlns:a16="http://schemas.microsoft.com/office/drawing/2014/main" id="{7736C04A-E625-5B45-94BC-30DC2BAD55A7}"/>
                </a:ext>
              </a:extLst>
            </p:cNvPr>
            <p:cNvSpPr/>
            <p:nvPr/>
          </p:nvSpPr>
          <p:spPr>
            <a:xfrm>
              <a:off x="6166500" y="4297026"/>
              <a:ext cx="2628900" cy="479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Disability</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38" name="Google Shape;300;p44">
              <a:extLst>
                <a:ext uri="{FF2B5EF4-FFF2-40B4-BE49-F238E27FC236}">
                  <a16:creationId xmlns:a16="http://schemas.microsoft.com/office/drawing/2014/main" id="{7AE6CEF2-2128-564D-B465-8585DC391E13}"/>
                </a:ext>
              </a:extLst>
            </p:cNvPr>
            <p:cNvSpPr/>
            <p:nvPr/>
          </p:nvSpPr>
          <p:spPr>
            <a:xfrm>
              <a:off x="3239413" y="3999399"/>
              <a:ext cx="2592900" cy="777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Stock equity</a:t>
              </a:r>
              <a:endParaRPr sz="1400" b="1" i="0" u="none" strike="noStrike" cap="none"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306811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4" y="542925"/>
            <a:ext cx="88509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These are examples of trends we can see</a:t>
            </a:r>
          </a:p>
        </p:txBody>
      </p:sp>
      <p:sp>
        <p:nvSpPr>
          <p:cNvPr id="22" name="Title 3">
            <a:extLst>
              <a:ext uri="{FF2B5EF4-FFF2-40B4-BE49-F238E27FC236}">
                <a16:creationId xmlns:a16="http://schemas.microsoft.com/office/drawing/2014/main" id="{151140B8-D8B8-CA48-AC12-FA05D177E74C}"/>
              </a:ext>
            </a:extLst>
          </p:cNvPr>
          <p:cNvSpPr txBox="1">
            <a:spLocks/>
          </p:cNvSpPr>
          <p:nvPr/>
        </p:nvSpPr>
        <p:spPr>
          <a:xfrm>
            <a:off x="547044" y="1030605"/>
            <a:ext cx="101209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1800" dirty="0">
                <a:solidFill>
                  <a:schemeClr val="accent3"/>
                </a:solidFill>
                <a:latin typeface="+mn-lt"/>
              </a:rPr>
              <a:t>[pick the key insights your company wants to gain]</a:t>
            </a:r>
          </a:p>
        </p:txBody>
      </p:sp>
      <p:grpSp>
        <p:nvGrpSpPr>
          <p:cNvPr id="14" name="Group 13">
            <a:extLst>
              <a:ext uri="{FF2B5EF4-FFF2-40B4-BE49-F238E27FC236}">
                <a16:creationId xmlns:a16="http://schemas.microsoft.com/office/drawing/2014/main" id="{F9A66450-B728-6841-85FF-798FFDBAFDDC}"/>
              </a:ext>
            </a:extLst>
          </p:cNvPr>
          <p:cNvGrpSpPr/>
          <p:nvPr/>
        </p:nvGrpSpPr>
        <p:grpSpPr>
          <a:xfrm>
            <a:off x="651287" y="1909705"/>
            <a:ext cx="11005340" cy="4466330"/>
            <a:chOff x="294175" y="1304600"/>
            <a:chExt cx="8555650" cy="3472165"/>
          </a:xfrm>
        </p:grpSpPr>
        <p:sp>
          <p:nvSpPr>
            <p:cNvPr id="15" name="Google Shape;308;p45">
              <a:extLst>
                <a:ext uri="{FF2B5EF4-FFF2-40B4-BE49-F238E27FC236}">
                  <a16:creationId xmlns:a16="http://schemas.microsoft.com/office/drawing/2014/main" id="{18D37765-4B1A-0541-82FD-8E09155F67CF}"/>
                </a:ext>
              </a:extLst>
            </p:cNvPr>
            <p:cNvSpPr/>
            <p:nvPr/>
          </p:nvSpPr>
          <p:spPr>
            <a:xfrm>
              <a:off x="312325" y="1304600"/>
              <a:ext cx="2592900" cy="978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Understand average pay differences by country or business group </a:t>
              </a:r>
              <a:endParaRPr sz="1400" b="0" i="0" u="none" strike="noStrike" cap="none" dirty="0">
                <a:solidFill>
                  <a:srgbClr val="000000"/>
                </a:solidFill>
                <a:latin typeface="Arial"/>
                <a:ea typeface="Arial"/>
                <a:cs typeface="Arial"/>
                <a:sym typeface="Arial"/>
              </a:endParaRPr>
            </a:p>
          </p:txBody>
        </p:sp>
        <p:sp>
          <p:nvSpPr>
            <p:cNvPr id="16" name="Google Shape;309;p45">
              <a:extLst>
                <a:ext uri="{FF2B5EF4-FFF2-40B4-BE49-F238E27FC236}">
                  <a16:creationId xmlns:a16="http://schemas.microsoft.com/office/drawing/2014/main" id="{33BCE6BA-8091-4742-815D-37BF7A6B8059}"/>
                </a:ext>
              </a:extLst>
            </p:cNvPr>
            <p:cNvSpPr/>
            <p:nvPr/>
          </p:nvSpPr>
          <p:spPr>
            <a:xfrm>
              <a:off x="3248375" y="1304600"/>
              <a:ext cx="2628900" cy="978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br>
                <a:rPr lang="en" sz="1400" b="1" i="0" u="none" strike="noStrike" cap="none" dirty="0">
                  <a:solidFill>
                    <a:schemeClr val="lt1"/>
                  </a:solidFill>
                  <a:latin typeface="Arial"/>
                  <a:ea typeface="Arial"/>
                  <a:cs typeface="Arial"/>
                  <a:sym typeface="Arial"/>
                </a:rPr>
              </a:br>
              <a:r>
                <a:rPr lang="en" sz="1400" b="1" i="0" u="none" strike="noStrike" cap="none" dirty="0">
                  <a:solidFill>
                    <a:schemeClr val="lt1"/>
                  </a:solidFill>
                  <a:latin typeface="Arial"/>
                  <a:ea typeface="Arial"/>
                  <a:cs typeface="Arial"/>
                  <a:sym typeface="Arial"/>
                </a:rPr>
                <a:t>Understand how representation impacts pay gaps</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17" name="Google Shape;310;p45">
              <a:extLst>
                <a:ext uri="{FF2B5EF4-FFF2-40B4-BE49-F238E27FC236}">
                  <a16:creationId xmlns:a16="http://schemas.microsoft.com/office/drawing/2014/main" id="{7ACD7793-4FB3-0D4C-967B-E31C22FBB7DD}"/>
                </a:ext>
              </a:extLst>
            </p:cNvPr>
            <p:cNvSpPr/>
            <p:nvPr/>
          </p:nvSpPr>
          <p:spPr>
            <a:xfrm>
              <a:off x="6256925" y="1304600"/>
              <a:ext cx="2592900" cy="978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br>
                <a:rPr lang="en" sz="1400" b="1" i="0" u="none" strike="noStrike" cap="none" dirty="0">
                  <a:solidFill>
                    <a:schemeClr val="lt1"/>
                  </a:solidFill>
                  <a:latin typeface="Arial"/>
                  <a:ea typeface="Arial"/>
                  <a:cs typeface="Arial"/>
                  <a:sym typeface="Arial"/>
                </a:rPr>
              </a:br>
              <a:r>
                <a:rPr lang="en" sz="1400" b="1" i="0" u="none" strike="noStrike" cap="none" dirty="0">
                  <a:solidFill>
                    <a:schemeClr val="lt1"/>
                  </a:solidFill>
                  <a:latin typeface="Arial"/>
                  <a:ea typeface="Arial"/>
                  <a:cs typeface="Arial"/>
                  <a:sym typeface="Arial"/>
                </a:rPr>
                <a:t>Understand how pay gaps impact different protected category groups</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18" name="Google Shape;312;p45">
              <a:extLst>
                <a:ext uri="{FF2B5EF4-FFF2-40B4-BE49-F238E27FC236}">
                  <a16:creationId xmlns:a16="http://schemas.microsoft.com/office/drawing/2014/main" id="{47EBA1CA-6212-B841-BFA5-DBE8B5A34E5C}"/>
                </a:ext>
              </a:extLst>
            </p:cNvPr>
            <p:cNvSpPr/>
            <p:nvPr/>
          </p:nvSpPr>
          <p:spPr>
            <a:xfrm>
              <a:off x="303250" y="2551257"/>
              <a:ext cx="2592900" cy="978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Compare how employees are </a:t>
              </a: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paid for the same or like </a:t>
              </a: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work within a location</a:t>
              </a:r>
              <a:endParaRPr sz="1400" b="1" i="0" u="none" strike="noStrike" cap="none" dirty="0">
                <a:solidFill>
                  <a:schemeClr val="lt1"/>
                </a:solidFill>
                <a:latin typeface="Arial"/>
                <a:ea typeface="Arial"/>
                <a:cs typeface="Arial"/>
                <a:sym typeface="Arial"/>
              </a:endParaRPr>
            </a:p>
          </p:txBody>
        </p:sp>
        <p:sp>
          <p:nvSpPr>
            <p:cNvPr id="19" name="Google Shape;313;p45">
              <a:extLst>
                <a:ext uri="{FF2B5EF4-FFF2-40B4-BE49-F238E27FC236}">
                  <a16:creationId xmlns:a16="http://schemas.microsoft.com/office/drawing/2014/main" id="{5A70AACF-0F2A-E144-AB15-2075504586D4}"/>
                </a:ext>
              </a:extLst>
            </p:cNvPr>
            <p:cNvSpPr/>
            <p:nvPr/>
          </p:nvSpPr>
          <p:spPr>
            <a:xfrm>
              <a:off x="3239300" y="2551206"/>
              <a:ext cx="2628900" cy="978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Explore cohorts who share similar characteristics to identify outliers</a:t>
              </a:r>
              <a:endParaRPr sz="1400" b="1" i="0" u="none" strike="noStrike" cap="none" dirty="0">
                <a:solidFill>
                  <a:schemeClr val="lt1"/>
                </a:solidFill>
                <a:latin typeface="Arial"/>
                <a:ea typeface="Arial"/>
                <a:cs typeface="Arial"/>
                <a:sym typeface="Arial"/>
              </a:endParaRPr>
            </a:p>
          </p:txBody>
        </p:sp>
        <p:sp>
          <p:nvSpPr>
            <p:cNvPr id="21" name="Google Shape;314;p45">
              <a:extLst>
                <a:ext uri="{FF2B5EF4-FFF2-40B4-BE49-F238E27FC236}">
                  <a16:creationId xmlns:a16="http://schemas.microsoft.com/office/drawing/2014/main" id="{00DE6DA0-92B8-DE4F-BB67-0414F7EA053E}"/>
                </a:ext>
              </a:extLst>
            </p:cNvPr>
            <p:cNvSpPr/>
            <p:nvPr/>
          </p:nvSpPr>
          <p:spPr>
            <a:xfrm>
              <a:off x="6247850" y="2551206"/>
              <a:ext cx="2592900" cy="978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Compare similarly situated employees after legitimate </a:t>
              </a:r>
            </a:p>
            <a:p>
              <a:pPr marL="0" marR="0" lvl="0" indent="0" algn="ctr" rtl="0">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factors driving pay differences </a:t>
              </a:r>
            </a:p>
            <a:p>
              <a:pPr marL="0" marR="0" lvl="0" indent="0" algn="ctr" rtl="0">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are considered</a:t>
              </a:r>
              <a:endParaRPr sz="1400" b="1" i="0" u="none" strike="noStrike" cap="none" dirty="0">
                <a:solidFill>
                  <a:schemeClr val="lt1"/>
                </a:solidFill>
                <a:latin typeface="Arial"/>
                <a:ea typeface="Arial"/>
                <a:cs typeface="Arial"/>
                <a:sym typeface="Arial"/>
              </a:endParaRPr>
            </a:p>
          </p:txBody>
        </p:sp>
        <p:sp>
          <p:nvSpPr>
            <p:cNvPr id="23" name="Google Shape;315;p45">
              <a:extLst>
                <a:ext uri="{FF2B5EF4-FFF2-40B4-BE49-F238E27FC236}">
                  <a16:creationId xmlns:a16="http://schemas.microsoft.com/office/drawing/2014/main" id="{20F6F710-8D79-B14E-AE09-814D07565EC0}"/>
                </a:ext>
              </a:extLst>
            </p:cNvPr>
            <p:cNvSpPr/>
            <p:nvPr/>
          </p:nvSpPr>
          <p:spPr>
            <a:xfrm>
              <a:off x="294175" y="3797865"/>
              <a:ext cx="2592900" cy="978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Run statistical modelling to investigate the factors that determine pay</a:t>
              </a:r>
              <a:endParaRPr sz="1400" b="0" i="0" u="none" strike="noStrike" cap="none" dirty="0">
                <a:solidFill>
                  <a:srgbClr val="000000"/>
                </a:solidFill>
                <a:latin typeface="Arial"/>
                <a:ea typeface="Arial"/>
                <a:cs typeface="Arial"/>
                <a:sym typeface="Arial"/>
              </a:endParaRPr>
            </a:p>
          </p:txBody>
        </p:sp>
        <p:sp>
          <p:nvSpPr>
            <p:cNvPr id="33" name="Google Shape;316;p45">
              <a:extLst>
                <a:ext uri="{FF2B5EF4-FFF2-40B4-BE49-F238E27FC236}">
                  <a16:creationId xmlns:a16="http://schemas.microsoft.com/office/drawing/2014/main" id="{6EB8203F-119B-924A-A277-7B2BC165C9FE}"/>
                </a:ext>
              </a:extLst>
            </p:cNvPr>
            <p:cNvSpPr/>
            <p:nvPr/>
          </p:nvSpPr>
          <p:spPr>
            <a:xfrm>
              <a:off x="3230200" y="3797865"/>
              <a:ext cx="2628900" cy="978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Compare insights to identify required pay remediation</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35" name="Google Shape;317;p45">
              <a:extLst>
                <a:ext uri="{FF2B5EF4-FFF2-40B4-BE49-F238E27FC236}">
                  <a16:creationId xmlns:a16="http://schemas.microsoft.com/office/drawing/2014/main" id="{A935C3AD-675A-E74E-982A-E3AE250B2D16}"/>
                </a:ext>
              </a:extLst>
            </p:cNvPr>
            <p:cNvSpPr/>
            <p:nvPr/>
          </p:nvSpPr>
          <p:spPr>
            <a:xfrm>
              <a:off x="6238775" y="3797865"/>
              <a:ext cx="2592900" cy="978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Compare the cost impact of different pay remediation scenarios</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496555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AB0B4-F317-004E-8D4F-309A3A44D10D}"/>
              </a:ext>
            </a:extLst>
          </p:cNvPr>
          <p:cNvSpPr>
            <a:spLocks noGrp="1"/>
          </p:cNvSpPr>
          <p:nvPr>
            <p:ph type="title" idx="4294967295"/>
          </p:nvPr>
        </p:nvSpPr>
        <p:spPr>
          <a:xfrm>
            <a:off x="549275" y="542925"/>
            <a:ext cx="9677400" cy="917575"/>
          </a:xfrm>
        </p:spPr>
        <p:txBody>
          <a:bodyPr>
            <a:normAutofit/>
          </a:bodyPr>
          <a:lstStyle/>
          <a:p>
            <a:r>
              <a:rPr lang="en-GB" sz="3200" dirty="0"/>
              <a:t>A business case for Payscale Pay Equity</a:t>
            </a:r>
            <a:endParaRPr lang="en-RO" sz="3200"/>
          </a:p>
        </p:txBody>
      </p:sp>
      <p:sp>
        <p:nvSpPr>
          <p:cNvPr id="5" name="Content Placeholder 4">
            <a:extLst>
              <a:ext uri="{FF2B5EF4-FFF2-40B4-BE49-F238E27FC236}">
                <a16:creationId xmlns:a16="http://schemas.microsoft.com/office/drawing/2014/main" id="{3DBB667B-85F5-FA44-9D8C-4F0E943571A3}"/>
              </a:ext>
            </a:extLst>
          </p:cNvPr>
          <p:cNvSpPr>
            <a:spLocks noGrp="1"/>
          </p:cNvSpPr>
          <p:nvPr>
            <p:ph idx="4294967295"/>
          </p:nvPr>
        </p:nvSpPr>
        <p:spPr>
          <a:xfrm>
            <a:off x="549275" y="1485900"/>
            <a:ext cx="7941582" cy="4351338"/>
          </a:xfrm>
        </p:spPr>
        <p:txBody>
          <a:bodyPr>
            <a:normAutofit/>
          </a:bodyPr>
          <a:lstStyle/>
          <a:p>
            <a:pPr marL="0" indent="0">
              <a:buNone/>
            </a:pPr>
            <a:r>
              <a:rPr lang="en-GB" b="1" dirty="0">
                <a:latin typeface="Arial"/>
                <a:ea typeface="Arial"/>
                <a:cs typeface="Arial"/>
                <a:sym typeface="Arial"/>
              </a:rPr>
              <a:t>Why do we want to use </a:t>
            </a:r>
            <a:r>
              <a:rPr lang="en-GB" b="1" dirty="0"/>
              <a:t>Payscale</a:t>
            </a:r>
            <a:r>
              <a:rPr lang="en-GB" b="1" dirty="0">
                <a:latin typeface="Arial"/>
                <a:ea typeface="Arial"/>
                <a:cs typeface="Arial"/>
                <a:sym typeface="Arial"/>
              </a:rPr>
              <a:t>? What do we want to accomplish?</a:t>
            </a:r>
          </a:p>
          <a:p>
            <a:pPr marL="0" indent="0">
              <a:buNone/>
            </a:pPr>
            <a:r>
              <a:rPr lang="en-GB" sz="1200" dirty="0">
                <a:solidFill>
                  <a:schemeClr val="accent3"/>
                </a:solidFill>
              </a:rPr>
              <a:t>[Add your own use case here]</a:t>
            </a:r>
          </a:p>
          <a:p>
            <a:pPr marL="0" indent="0">
              <a:lnSpc>
                <a:spcPct val="200000"/>
              </a:lnSpc>
              <a:buNone/>
            </a:pPr>
            <a:r>
              <a:rPr lang="en-GB" b="1" dirty="0">
                <a:latin typeface="Arial"/>
                <a:ea typeface="Arial"/>
                <a:cs typeface="Arial"/>
                <a:sym typeface="Arial"/>
              </a:rPr>
              <a:t>We plan to track progress over time for these objectives:</a:t>
            </a:r>
            <a:endParaRPr lang="en-GB" dirty="0"/>
          </a:p>
          <a:p>
            <a:r>
              <a:rPr lang="en-GB" sz="1200" dirty="0">
                <a:solidFill>
                  <a:schemeClr val="accent3"/>
                </a:solidFill>
                <a:latin typeface="+mn-lt"/>
              </a:rPr>
              <a:t>[Objective 1]</a:t>
            </a:r>
          </a:p>
          <a:p>
            <a:pPr>
              <a:spcBef>
                <a:spcPts val="0"/>
              </a:spcBef>
            </a:pPr>
            <a:r>
              <a:rPr lang="en-GB" sz="1200" dirty="0">
                <a:solidFill>
                  <a:schemeClr val="accent3"/>
                </a:solidFill>
                <a:latin typeface="+mn-lt"/>
              </a:rPr>
              <a:t>[Objective 2]</a:t>
            </a:r>
          </a:p>
          <a:p>
            <a:pPr>
              <a:spcBef>
                <a:spcPts val="0"/>
              </a:spcBef>
            </a:pPr>
            <a:r>
              <a:rPr lang="en-GB" sz="1200" dirty="0">
                <a:solidFill>
                  <a:schemeClr val="accent3"/>
                </a:solidFill>
                <a:latin typeface="+mn-lt"/>
              </a:rPr>
              <a:t>[Objective 3]</a:t>
            </a:r>
          </a:p>
          <a:p>
            <a:pPr marL="0" indent="0">
              <a:lnSpc>
                <a:spcPct val="200000"/>
              </a:lnSpc>
              <a:buNone/>
            </a:pPr>
            <a:r>
              <a:rPr lang="en-GB" b="1" dirty="0">
                <a:latin typeface="Arial"/>
                <a:ea typeface="Arial"/>
                <a:cs typeface="Arial"/>
                <a:sym typeface="Arial"/>
              </a:rPr>
              <a:t>We will use these types of data analysis and focus areas to uncover pay trends:</a:t>
            </a:r>
          </a:p>
          <a:p>
            <a:r>
              <a:rPr lang="en-GB" sz="1200" dirty="0">
                <a:solidFill>
                  <a:schemeClr val="accent3"/>
                </a:solidFill>
                <a:latin typeface="+mn-lt"/>
              </a:rPr>
              <a:t>[Analysis 1]</a:t>
            </a:r>
          </a:p>
          <a:p>
            <a:pPr>
              <a:spcBef>
                <a:spcPts val="0"/>
              </a:spcBef>
            </a:pPr>
            <a:r>
              <a:rPr lang="en-GB" sz="1200" dirty="0">
                <a:solidFill>
                  <a:schemeClr val="accent3"/>
                </a:solidFill>
                <a:latin typeface="+mn-lt"/>
              </a:rPr>
              <a:t>[Analysis 2]</a:t>
            </a:r>
          </a:p>
          <a:p>
            <a:pPr>
              <a:spcBef>
                <a:spcPts val="0"/>
              </a:spcBef>
            </a:pPr>
            <a:r>
              <a:rPr lang="en-GB" sz="1200" dirty="0">
                <a:solidFill>
                  <a:schemeClr val="accent3"/>
                </a:solidFill>
                <a:latin typeface="+mn-lt"/>
              </a:rPr>
              <a:t>[Analysis 3]</a:t>
            </a:r>
          </a:p>
          <a:p>
            <a:pPr marL="0" indent="0">
              <a:lnSpc>
                <a:spcPct val="200000"/>
              </a:lnSpc>
              <a:buNone/>
            </a:pPr>
            <a:endParaRPr lang="en-GB" sz="1600" dirty="0">
              <a:solidFill>
                <a:schemeClr val="accent3"/>
              </a:solidFill>
            </a:endParaRPr>
          </a:p>
          <a:p>
            <a:pPr marL="0" indent="0">
              <a:buNone/>
            </a:pPr>
            <a:endParaRPr lang="en-RO"/>
          </a:p>
        </p:txBody>
      </p:sp>
      <p:pic>
        <p:nvPicPr>
          <p:cNvPr id="8" name="Picture 7">
            <a:extLst>
              <a:ext uri="{FF2B5EF4-FFF2-40B4-BE49-F238E27FC236}">
                <a16:creationId xmlns:a16="http://schemas.microsoft.com/office/drawing/2014/main" id="{5E7DBA7A-0E04-E844-89D5-970D5674FAC2}"/>
              </a:ext>
            </a:extLst>
          </p:cNvPr>
          <p:cNvPicPr>
            <a:picLocks noChangeAspect="1"/>
          </p:cNvPicPr>
          <p:nvPr/>
        </p:nvPicPr>
        <p:blipFill>
          <a:blip r:embed="rId2"/>
          <a:stretch>
            <a:fillRect/>
          </a:stretch>
        </p:blipFill>
        <p:spPr>
          <a:xfrm>
            <a:off x="8490857" y="2554941"/>
            <a:ext cx="3111617" cy="2922215"/>
          </a:xfrm>
          <a:prstGeom prst="rect">
            <a:avLst/>
          </a:prstGeom>
        </p:spPr>
      </p:pic>
    </p:spTree>
    <p:extLst>
      <p:ext uri="{BB962C8B-B14F-4D97-AF65-F5344CB8AC3E}">
        <p14:creationId xmlns:p14="http://schemas.microsoft.com/office/powerpoint/2010/main" val="1506483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E1E-8026-CF43-9BDD-1E9505C057C5}"/>
              </a:ext>
            </a:extLst>
          </p:cNvPr>
          <p:cNvSpPr>
            <a:spLocks noGrp="1"/>
          </p:cNvSpPr>
          <p:nvPr>
            <p:ph type="ctrTitle"/>
          </p:nvPr>
        </p:nvSpPr>
        <p:spPr>
          <a:xfrm>
            <a:off x="530363" y="2295375"/>
            <a:ext cx="7124471" cy="2133599"/>
          </a:xfrm>
        </p:spPr>
        <p:txBody>
          <a:bodyPr anchor="ctr"/>
          <a:lstStyle/>
          <a:p>
            <a:pPr>
              <a:lnSpc>
                <a:spcPct val="100000"/>
              </a:lnSpc>
            </a:pPr>
            <a:r>
              <a:rPr lang="en-GB" dirty="0"/>
              <a:t>How Payscale Pay Equity works</a:t>
            </a:r>
            <a:endParaRPr lang="en-RO"/>
          </a:p>
        </p:txBody>
      </p:sp>
    </p:spTree>
    <p:extLst>
      <p:ext uri="{BB962C8B-B14F-4D97-AF65-F5344CB8AC3E}">
        <p14:creationId xmlns:p14="http://schemas.microsoft.com/office/powerpoint/2010/main" val="60414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4" y="542925"/>
            <a:ext cx="95621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These are the types of analysis we can perform</a:t>
            </a:r>
            <a:endParaRPr lang="en-RO" sz="3200"/>
          </a:p>
        </p:txBody>
      </p:sp>
      <p:grpSp>
        <p:nvGrpSpPr>
          <p:cNvPr id="56" name="Group 55">
            <a:extLst>
              <a:ext uri="{FF2B5EF4-FFF2-40B4-BE49-F238E27FC236}">
                <a16:creationId xmlns:a16="http://schemas.microsoft.com/office/drawing/2014/main" id="{D7AEDDA9-5B69-4F48-AC78-11CAF3627A9B}"/>
              </a:ext>
            </a:extLst>
          </p:cNvPr>
          <p:cNvGrpSpPr/>
          <p:nvPr/>
        </p:nvGrpSpPr>
        <p:grpSpPr>
          <a:xfrm>
            <a:off x="662961" y="1914464"/>
            <a:ext cx="10981994" cy="3786249"/>
            <a:chOff x="662961" y="1909705"/>
            <a:chExt cx="10981994" cy="2877534"/>
          </a:xfrm>
        </p:grpSpPr>
        <p:sp>
          <p:nvSpPr>
            <p:cNvPr id="53" name="Google Shape;255;p42">
              <a:extLst>
                <a:ext uri="{FF2B5EF4-FFF2-40B4-BE49-F238E27FC236}">
                  <a16:creationId xmlns:a16="http://schemas.microsoft.com/office/drawing/2014/main" id="{DC331C3B-E3BA-654F-80FF-9556F4555377}"/>
                </a:ext>
              </a:extLst>
            </p:cNvPr>
            <p:cNvSpPr/>
            <p:nvPr/>
          </p:nvSpPr>
          <p:spPr>
            <a:xfrm>
              <a:off x="662961" y="1909705"/>
              <a:ext cx="3335310" cy="2877534"/>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lvl="0" algn="ctr">
                <a:buClr>
                  <a:srgbClr val="000000"/>
                </a:buClr>
                <a:buSzPts val="1600"/>
              </a:pPr>
              <a:endParaRPr lang="en-GB" sz="2000" b="1" dirty="0">
                <a:solidFill>
                  <a:srgbClr val="FFFFFF"/>
                </a:solidFill>
                <a:ea typeface="Arial"/>
                <a:cs typeface="Arial"/>
                <a:sym typeface="Arial"/>
              </a:endParaRPr>
            </a:p>
            <a:p>
              <a:pPr lvl="0" algn="ctr">
                <a:buClr>
                  <a:srgbClr val="000000"/>
                </a:buClr>
                <a:buSzPts val="1600"/>
              </a:pPr>
              <a:endParaRPr lang="en-GB" sz="2000" b="1" dirty="0">
                <a:solidFill>
                  <a:srgbClr val="FFFFFF"/>
                </a:solidFill>
                <a:ea typeface="Arial"/>
                <a:cs typeface="Arial"/>
                <a:sym typeface="Arial"/>
              </a:endParaRPr>
            </a:p>
            <a:p>
              <a:pPr lvl="0" algn="ctr">
                <a:buClr>
                  <a:srgbClr val="000000"/>
                </a:buClr>
                <a:buSzPts val="1600"/>
              </a:pPr>
              <a:endParaRPr lang="en-GB" sz="2000" b="1" dirty="0">
                <a:solidFill>
                  <a:srgbClr val="FFFFFF"/>
                </a:solidFill>
                <a:ea typeface="Arial"/>
                <a:cs typeface="Arial"/>
                <a:sym typeface="Arial"/>
              </a:endParaRPr>
            </a:p>
            <a:p>
              <a:pPr lvl="0" algn="ctr">
                <a:buClr>
                  <a:srgbClr val="000000"/>
                </a:buClr>
                <a:buSzPts val="1600"/>
              </a:pPr>
              <a:r>
                <a:rPr lang="en-GB" sz="2000" b="1" dirty="0">
                  <a:ea typeface="Arial"/>
                  <a:cs typeface="Arial"/>
                  <a:sym typeface="Arial"/>
                </a:rPr>
                <a:t>Uncover pay gaps in minutes</a:t>
              </a:r>
            </a:p>
            <a:p>
              <a:pPr lvl="0" algn="ctr">
                <a:buClr>
                  <a:srgbClr val="000000"/>
                </a:buClr>
                <a:buSzPts val="1600"/>
              </a:pPr>
              <a:endParaRPr lang="en-GB" sz="2000" b="1" dirty="0">
                <a:solidFill>
                  <a:srgbClr val="FFFFFF"/>
                </a:solidFill>
                <a:ea typeface="Arial"/>
                <a:cs typeface="Arial"/>
                <a:sym typeface="Arial"/>
              </a:endParaRPr>
            </a:p>
            <a:p>
              <a:pPr lvl="0" algn="ctr">
                <a:buClr>
                  <a:srgbClr val="000000"/>
                </a:buClr>
                <a:buSzPts val="1600"/>
              </a:pPr>
              <a:r>
                <a:rPr lang="en-GB" sz="1400" dirty="0">
                  <a:solidFill>
                    <a:schemeClr val="bg2">
                      <a:lumMod val="50000"/>
                    </a:schemeClr>
                  </a:solidFill>
                  <a:ea typeface="Arial"/>
                  <a:cs typeface="Arial"/>
                  <a:sym typeface="Arial"/>
                </a:rPr>
                <a:t>Average pay of a main comparator group to the average pay of another group</a:t>
              </a:r>
            </a:p>
          </p:txBody>
        </p:sp>
        <p:sp>
          <p:nvSpPr>
            <p:cNvPr id="54" name="Google Shape;256;p42">
              <a:extLst>
                <a:ext uri="{FF2B5EF4-FFF2-40B4-BE49-F238E27FC236}">
                  <a16:creationId xmlns:a16="http://schemas.microsoft.com/office/drawing/2014/main" id="{13FEFACC-D7E3-034A-B58E-9D727FD50C3A}"/>
                </a:ext>
              </a:extLst>
            </p:cNvPr>
            <p:cNvSpPr/>
            <p:nvPr/>
          </p:nvSpPr>
          <p:spPr>
            <a:xfrm>
              <a:off x="4439673" y="1909705"/>
              <a:ext cx="3381618" cy="2877534"/>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algn="ctr">
                <a:buSzPts val="1600"/>
              </a:pPr>
              <a:br>
                <a:rPr lang="en" sz="1400" b="1" i="0" u="none" strike="noStrike" cap="none" dirty="0">
                  <a:solidFill>
                    <a:schemeClr val="lt1"/>
                  </a:solidFill>
                  <a:latin typeface="Arial"/>
                  <a:ea typeface="Arial"/>
                  <a:cs typeface="Arial"/>
                  <a:sym typeface="Arial"/>
                </a:rPr>
              </a:br>
              <a:endParaRPr lang="en" sz="1400" b="1" i="0" u="none" strike="noStrike" cap="none" dirty="0">
                <a:solidFill>
                  <a:schemeClr val="lt1"/>
                </a:solidFill>
                <a:latin typeface="Arial"/>
                <a:ea typeface="Arial"/>
                <a:cs typeface="Arial"/>
                <a:sym typeface="Arial"/>
              </a:endParaRPr>
            </a:p>
            <a:p>
              <a:pPr algn="ctr">
                <a:buSzPts val="1600"/>
              </a:pPr>
              <a:endParaRPr lang="en" sz="1400" b="1" dirty="0">
                <a:solidFill>
                  <a:schemeClr val="lt1"/>
                </a:solidFill>
                <a:latin typeface="Arial"/>
                <a:ea typeface="Arial"/>
                <a:cs typeface="Arial"/>
                <a:sym typeface="Arial"/>
              </a:endParaRPr>
            </a:p>
            <a:p>
              <a:pPr algn="ctr">
                <a:buSzPts val="1600"/>
              </a:pPr>
              <a:endParaRPr lang="en" sz="1400" b="1" dirty="0">
                <a:solidFill>
                  <a:schemeClr val="lt1"/>
                </a:solidFill>
                <a:latin typeface="Arial"/>
                <a:ea typeface="Arial"/>
                <a:cs typeface="Arial"/>
                <a:sym typeface="Arial"/>
              </a:endParaRPr>
            </a:p>
            <a:p>
              <a:pPr algn="ctr">
                <a:buSzPts val="1600"/>
              </a:pPr>
              <a:endParaRPr lang="en-CA" sz="2000" b="1" dirty="0">
                <a:solidFill>
                  <a:schemeClr val="bg1"/>
                </a:solidFill>
              </a:endParaRPr>
            </a:p>
            <a:p>
              <a:pPr algn="ctr">
                <a:buSzPts val="1600"/>
              </a:pPr>
              <a:r>
                <a:rPr lang="en-CA" sz="2000" b="1" dirty="0"/>
                <a:t>Understand costs and actions for remediation</a:t>
              </a:r>
            </a:p>
            <a:p>
              <a:pPr algn="ctr">
                <a:buSzPts val="1600"/>
              </a:pPr>
              <a:endParaRPr lang="en" sz="2000" b="1" i="0" u="none" strike="noStrike" cap="none" dirty="0">
                <a:solidFill>
                  <a:schemeClr val="lt1"/>
                </a:solidFill>
                <a:latin typeface="Arial"/>
                <a:ea typeface="Arial"/>
                <a:cs typeface="Arial"/>
                <a:sym typeface="Arial"/>
              </a:endParaRPr>
            </a:p>
            <a:p>
              <a:pPr algn="ctr">
                <a:buSzPts val="1600"/>
              </a:pPr>
              <a:r>
                <a:rPr lang="en" sz="1400" dirty="0">
                  <a:solidFill>
                    <a:schemeClr val="bg2">
                      <a:lumMod val="50000"/>
                    </a:schemeClr>
                  </a:solidFill>
                  <a:ea typeface="Arial"/>
                  <a:cs typeface="Arial"/>
                  <a:sym typeface="Arial"/>
                </a:rPr>
                <a:t>Comparing similarly </a:t>
              </a:r>
            </a:p>
            <a:p>
              <a:pPr algn="ctr">
                <a:buSzPts val="1600"/>
              </a:pPr>
              <a:r>
                <a:rPr lang="en" sz="1400" dirty="0">
                  <a:solidFill>
                    <a:schemeClr val="bg2">
                      <a:lumMod val="50000"/>
                    </a:schemeClr>
                  </a:solidFill>
                  <a:ea typeface="Arial"/>
                  <a:cs typeface="Arial"/>
                  <a:sym typeface="Arial"/>
                </a:rPr>
                <a:t>situated employees</a:t>
              </a:r>
              <a:r>
                <a:rPr lang="en" sz="1400" dirty="0">
                  <a:solidFill>
                    <a:schemeClr val="bg2">
                      <a:lumMod val="50000"/>
                    </a:schemeClr>
                  </a:solidFill>
                </a:rPr>
                <a:t> </a:t>
              </a:r>
              <a:r>
                <a:rPr lang="en" sz="1400" dirty="0">
                  <a:solidFill>
                    <a:schemeClr val="bg2">
                      <a:lumMod val="50000"/>
                    </a:schemeClr>
                  </a:solidFill>
                  <a:ea typeface="Arial"/>
                  <a:cs typeface="Arial"/>
                  <a:sym typeface="Arial"/>
                </a:rPr>
                <a:t>in cohorts on an average pay basis</a:t>
              </a:r>
              <a:endParaRPr lang="en-US" sz="1400" dirty="0">
                <a:solidFill>
                  <a:schemeClr val="bg2">
                    <a:lumMod val="50000"/>
                  </a:schemeClr>
                </a:solidFil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55" name="Google Shape;257;p42">
              <a:extLst>
                <a:ext uri="{FF2B5EF4-FFF2-40B4-BE49-F238E27FC236}">
                  <a16:creationId xmlns:a16="http://schemas.microsoft.com/office/drawing/2014/main" id="{DDA610EA-E9E8-6149-AE4F-81C5199A9753}"/>
                </a:ext>
              </a:extLst>
            </p:cNvPr>
            <p:cNvSpPr/>
            <p:nvPr/>
          </p:nvSpPr>
          <p:spPr>
            <a:xfrm>
              <a:off x="8309645" y="1909705"/>
              <a:ext cx="3335310" cy="2877534"/>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a:p>
              <a:pPr algn="ctr">
                <a:buSzPts val="1600"/>
              </a:pPr>
              <a:endParaRPr lang="en" sz="2000" b="1" dirty="0">
                <a:solidFill>
                  <a:schemeClr val="lt1"/>
                </a:solidFill>
                <a:ea typeface="Arial"/>
                <a:cs typeface="Arial"/>
                <a:sym typeface="Arial"/>
              </a:endParaRPr>
            </a:p>
            <a:p>
              <a:pPr algn="ctr">
                <a:buSzPts val="1600"/>
              </a:pPr>
              <a:endParaRPr lang="en" sz="2000" b="1" dirty="0">
                <a:solidFill>
                  <a:schemeClr val="lt1"/>
                </a:solidFill>
                <a:ea typeface="Arial"/>
                <a:cs typeface="Arial"/>
                <a:sym typeface="Arial"/>
              </a:endParaRPr>
            </a:p>
            <a:p>
              <a:pPr algn="ctr">
                <a:buSzPts val="1600"/>
              </a:pPr>
              <a:endParaRPr lang="en" b="1" dirty="0">
                <a:solidFill>
                  <a:schemeClr val="lt1"/>
                </a:solidFill>
                <a:ea typeface="Arial"/>
                <a:cs typeface="Arial"/>
                <a:sym typeface="Arial"/>
              </a:endParaRPr>
            </a:p>
            <a:p>
              <a:pPr algn="ctr">
                <a:buSzPts val="1600"/>
              </a:pPr>
              <a:endParaRPr lang="en" b="1" dirty="0">
                <a:solidFill>
                  <a:schemeClr val="lt1"/>
                </a:solidFill>
                <a:ea typeface="Arial"/>
                <a:cs typeface="Arial"/>
                <a:sym typeface="Arial"/>
              </a:endParaRPr>
            </a:p>
            <a:p>
              <a:pPr algn="ctr">
                <a:buSzPts val="1600"/>
              </a:pPr>
              <a:r>
                <a:rPr lang="en-CA" sz="2000" b="1" dirty="0"/>
                <a:t>Create a sustainable approach to pay equity</a:t>
              </a:r>
            </a:p>
            <a:p>
              <a:pPr algn="ctr">
                <a:buSzPts val="1600"/>
              </a:pPr>
              <a:br>
                <a:rPr lang="en-GB" sz="1400" b="1" dirty="0">
                  <a:solidFill>
                    <a:schemeClr val="lt1"/>
                  </a:solidFill>
                  <a:cs typeface="Arial"/>
                  <a:sym typeface="Arial"/>
                </a:rPr>
              </a:br>
              <a:r>
                <a:rPr lang="en-GB" sz="1400" dirty="0">
                  <a:solidFill>
                    <a:schemeClr val="bg2">
                      <a:lumMod val="50000"/>
                    </a:schemeClr>
                  </a:solidFill>
                  <a:ea typeface="Arial"/>
                  <a:cs typeface="Arial"/>
                  <a:sym typeface="Arial"/>
                </a:rPr>
                <a:t>Comparing similarly situated employees</a:t>
              </a:r>
              <a:r>
                <a:rPr lang="en-GB" sz="1400" dirty="0">
                  <a:solidFill>
                    <a:schemeClr val="bg2">
                      <a:lumMod val="50000"/>
                    </a:schemeClr>
                  </a:solidFill>
                </a:rPr>
                <a:t> </a:t>
              </a:r>
              <a:r>
                <a:rPr lang="en-GB" sz="1400" dirty="0">
                  <a:solidFill>
                    <a:schemeClr val="bg2">
                      <a:lumMod val="50000"/>
                    </a:schemeClr>
                  </a:solidFill>
                  <a:ea typeface="Arial"/>
                  <a:cs typeface="Arial"/>
                  <a:sym typeface="Arial"/>
                </a:rPr>
                <a:t>after compensable factors that drive pay differences</a:t>
              </a:r>
            </a:p>
            <a:p>
              <a:pPr algn="ctr">
                <a:buSzPts val="1600"/>
              </a:pPr>
              <a:r>
                <a:rPr lang="en-GB" sz="1400" dirty="0">
                  <a:solidFill>
                    <a:schemeClr val="bg2">
                      <a:lumMod val="50000"/>
                    </a:schemeClr>
                  </a:solidFill>
                  <a:ea typeface="Arial"/>
                  <a:cs typeface="Arial"/>
                  <a:sym typeface="Arial"/>
                </a:rPr>
                <a:t>are taken into account</a:t>
              </a: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p:txBody>
        </p:sp>
      </p:grpSp>
      <p:pic>
        <p:nvPicPr>
          <p:cNvPr id="3" name="Picture 2">
            <a:extLst>
              <a:ext uri="{FF2B5EF4-FFF2-40B4-BE49-F238E27FC236}">
                <a16:creationId xmlns:a16="http://schemas.microsoft.com/office/drawing/2014/main" id="{EF5C7EB2-ADED-2D43-A6E2-38FFFE1FF831}"/>
              </a:ext>
            </a:extLst>
          </p:cNvPr>
          <p:cNvPicPr>
            <a:picLocks noChangeAspect="1"/>
          </p:cNvPicPr>
          <p:nvPr/>
        </p:nvPicPr>
        <p:blipFill>
          <a:blip r:embed="rId3"/>
          <a:stretch>
            <a:fillRect/>
          </a:stretch>
        </p:blipFill>
        <p:spPr>
          <a:xfrm>
            <a:off x="1922400" y="2368081"/>
            <a:ext cx="936172" cy="936172"/>
          </a:xfrm>
          <a:prstGeom prst="rect">
            <a:avLst/>
          </a:prstGeom>
        </p:spPr>
      </p:pic>
      <p:pic>
        <p:nvPicPr>
          <p:cNvPr id="5" name="Picture 4">
            <a:extLst>
              <a:ext uri="{FF2B5EF4-FFF2-40B4-BE49-F238E27FC236}">
                <a16:creationId xmlns:a16="http://schemas.microsoft.com/office/drawing/2014/main" id="{DC502476-E805-A14D-8A9C-A226304C3A8A}"/>
              </a:ext>
            </a:extLst>
          </p:cNvPr>
          <p:cNvPicPr>
            <a:picLocks noChangeAspect="1"/>
          </p:cNvPicPr>
          <p:nvPr/>
        </p:nvPicPr>
        <p:blipFill>
          <a:blip r:embed="rId4"/>
          <a:stretch>
            <a:fillRect/>
          </a:stretch>
        </p:blipFill>
        <p:spPr>
          <a:xfrm>
            <a:off x="5622468" y="2307090"/>
            <a:ext cx="1001488" cy="1001488"/>
          </a:xfrm>
          <a:prstGeom prst="rect">
            <a:avLst/>
          </a:prstGeom>
        </p:spPr>
      </p:pic>
      <p:pic>
        <p:nvPicPr>
          <p:cNvPr id="7" name="Picture 6">
            <a:extLst>
              <a:ext uri="{FF2B5EF4-FFF2-40B4-BE49-F238E27FC236}">
                <a16:creationId xmlns:a16="http://schemas.microsoft.com/office/drawing/2014/main" id="{1C826DC7-2BC2-C841-8331-A9652C28593C}"/>
              </a:ext>
            </a:extLst>
          </p:cNvPr>
          <p:cNvPicPr>
            <a:picLocks noChangeAspect="1"/>
          </p:cNvPicPr>
          <p:nvPr/>
        </p:nvPicPr>
        <p:blipFill>
          <a:blip r:embed="rId5"/>
          <a:stretch>
            <a:fillRect/>
          </a:stretch>
        </p:blipFill>
        <p:spPr>
          <a:xfrm>
            <a:off x="9569084" y="2307090"/>
            <a:ext cx="936172" cy="936172"/>
          </a:xfrm>
          <a:prstGeom prst="rect">
            <a:avLst/>
          </a:prstGeom>
        </p:spPr>
      </p:pic>
    </p:spTree>
    <p:extLst>
      <p:ext uri="{BB962C8B-B14F-4D97-AF65-F5344CB8AC3E}">
        <p14:creationId xmlns:p14="http://schemas.microsoft.com/office/powerpoint/2010/main" val="7732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4" y="542925"/>
            <a:ext cx="95621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Key feature: Uncontrolled analysis</a:t>
            </a:r>
          </a:p>
        </p:txBody>
      </p:sp>
      <p:pic>
        <p:nvPicPr>
          <p:cNvPr id="3" name="Picture 2">
            <a:extLst>
              <a:ext uri="{FF2B5EF4-FFF2-40B4-BE49-F238E27FC236}">
                <a16:creationId xmlns:a16="http://schemas.microsoft.com/office/drawing/2014/main" id="{EF5C7EB2-ADED-2D43-A6E2-38FFFE1FF831}"/>
              </a:ext>
            </a:extLst>
          </p:cNvPr>
          <p:cNvPicPr>
            <a:picLocks noChangeAspect="1"/>
          </p:cNvPicPr>
          <p:nvPr/>
        </p:nvPicPr>
        <p:blipFill>
          <a:blip r:embed="rId3"/>
          <a:stretch>
            <a:fillRect/>
          </a:stretch>
        </p:blipFill>
        <p:spPr>
          <a:xfrm>
            <a:off x="1922400" y="2368081"/>
            <a:ext cx="936172" cy="936172"/>
          </a:xfrm>
          <a:prstGeom prst="rect">
            <a:avLst/>
          </a:prstGeom>
        </p:spPr>
      </p:pic>
      <p:pic>
        <p:nvPicPr>
          <p:cNvPr id="5" name="Picture 4">
            <a:extLst>
              <a:ext uri="{FF2B5EF4-FFF2-40B4-BE49-F238E27FC236}">
                <a16:creationId xmlns:a16="http://schemas.microsoft.com/office/drawing/2014/main" id="{DC502476-E805-A14D-8A9C-A226304C3A8A}"/>
              </a:ext>
            </a:extLst>
          </p:cNvPr>
          <p:cNvPicPr>
            <a:picLocks noChangeAspect="1"/>
          </p:cNvPicPr>
          <p:nvPr/>
        </p:nvPicPr>
        <p:blipFill>
          <a:blip r:embed="rId4"/>
          <a:stretch>
            <a:fillRect/>
          </a:stretch>
        </p:blipFill>
        <p:spPr>
          <a:xfrm>
            <a:off x="5622468" y="2307090"/>
            <a:ext cx="1001488" cy="1001488"/>
          </a:xfrm>
          <a:prstGeom prst="rect">
            <a:avLst/>
          </a:prstGeom>
        </p:spPr>
      </p:pic>
      <p:pic>
        <p:nvPicPr>
          <p:cNvPr id="7" name="Picture 6">
            <a:extLst>
              <a:ext uri="{FF2B5EF4-FFF2-40B4-BE49-F238E27FC236}">
                <a16:creationId xmlns:a16="http://schemas.microsoft.com/office/drawing/2014/main" id="{1C826DC7-2BC2-C841-8331-A9652C28593C}"/>
              </a:ext>
            </a:extLst>
          </p:cNvPr>
          <p:cNvPicPr>
            <a:picLocks noChangeAspect="1"/>
          </p:cNvPicPr>
          <p:nvPr/>
        </p:nvPicPr>
        <p:blipFill>
          <a:blip r:embed="rId5"/>
          <a:stretch>
            <a:fillRect/>
          </a:stretch>
        </p:blipFill>
        <p:spPr>
          <a:xfrm>
            <a:off x="9569084" y="2307090"/>
            <a:ext cx="936172" cy="936172"/>
          </a:xfrm>
          <a:prstGeom prst="rect">
            <a:avLst/>
          </a:prstGeom>
        </p:spPr>
      </p:pic>
      <p:pic>
        <p:nvPicPr>
          <p:cNvPr id="4" name="Picture 3">
            <a:extLst>
              <a:ext uri="{FF2B5EF4-FFF2-40B4-BE49-F238E27FC236}">
                <a16:creationId xmlns:a16="http://schemas.microsoft.com/office/drawing/2014/main" id="{E4E2CA52-458F-6541-BDFB-C3C95A25EA32}"/>
              </a:ext>
            </a:extLst>
          </p:cNvPr>
          <p:cNvPicPr>
            <a:picLocks noChangeAspect="1"/>
          </p:cNvPicPr>
          <p:nvPr/>
        </p:nvPicPr>
        <p:blipFill rotWithShape="1">
          <a:blip r:embed="rId6"/>
          <a:srcRect r="1706" b="21018"/>
          <a:stretch/>
        </p:blipFill>
        <p:spPr>
          <a:xfrm>
            <a:off x="619471" y="1594389"/>
            <a:ext cx="10925851" cy="3419727"/>
          </a:xfrm>
          <a:prstGeom prst="rect">
            <a:avLst/>
          </a:prstGeom>
          <a:effectLst>
            <a:outerShdw blurRad="304800" dist="38100" dir="6360000" algn="tl" rotWithShape="0">
              <a:prstClr val="black">
                <a:alpha val="20000"/>
              </a:prstClr>
            </a:outerShdw>
          </a:effectLst>
        </p:spPr>
      </p:pic>
      <p:sp>
        <p:nvSpPr>
          <p:cNvPr id="8" name="TextBox 7">
            <a:extLst>
              <a:ext uri="{FF2B5EF4-FFF2-40B4-BE49-F238E27FC236}">
                <a16:creationId xmlns:a16="http://schemas.microsoft.com/office/drawing/2014/main" id="{673A9482-53AC-0943-8881-E5200B693330}"/>
              </a:ext>
            </a:extLst>
          </p:cNvPr>
          <p:cNvSpPr txBox="1"/>
          <p:nvPr/>
        </p:nvSpPr>
        <p:spPr>
          <a:xfrm>
            <a:off x="547044" y="5376321"/>
            <a:ext cx="10925851" cy="523221"/>
          </a:xfrm>
          <a:prstGeom prst="rect">
            <a:avLst/>
          </a:prstGeom>
          <a:noFill/>
        </p:spPr>
        <p:txBody>
          <a:bodyPr wrap="square" rtlCol="0">
            <a:spAutoFit/>
          </a:bodyPr>
          <a:lstStyle/>
          <a:p>
            <a:r>
              <a:rPr lang="en-GB" sz="1400" dirty="0">
                <a:ea typeface="Arial"/>
                <a:cs typeface="Arial"/>
                <a:sym typeface="Arial"/>
              </a:rPr>
              <a:t>Analyze your data to understand how pay equality plays out, including representation and pay trends across varying levels, business units, locations and more to help uncover systemic issues that may exist.</a:t>
            </a:r>
            <a:endParaRPr lang="en-RO" sz="1400"/>
          </a:p>
        </p:txBody>
      </p:sp>
    </p:spTree>
    <p:extLst>
      <p:ext uri="{BB962C8B-B14F-4D97-AF65-F5344CB8AC3E}">
        <p14:creationId xmlns:p14="http://schemas.microsoft.com/office/powerpoint/2010/main" val="242517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4" y="542925"/>
            <a:ext cx="95621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Key feature: Controlled analysis</a:t>
            </a:r>
          </a:p>
        </p:txBody>
      </p:sp>
      <p:pic>
        <p:nvPicPr>
          <p:cNvPr id="3" name="Picture 2">
            <a:extLst>
              <a:ext uri="{FF2B5EF4-FFF2-40B4-BE49-F238E27FC236}">
                <a16:creationId xmlns:a16="http://schemas.microsoft.com/office/drawing/2014/main" id="{EF5C7EB2-ADED-2D43-A6E2-38FFFE1FF831}"/>
              </a:ext>
            </a:extLst>
          </p:cNvPr>
          <p:cNvPicPr>
            <a:picLocks noChangeAspect="1"/>
          </p:cNvPicPr>
          <p:nvPr/>
        </p:nvPicPr>
        <p:blipFill>
          <a:blip r:embed="rId3"/>
          <a:stretch>
            <a:fillRect/>
          </a:stretch>
        </p:blipFill>
        <p:spPr>
          <a:xfrm>
            <a:off x="1922400" y="2368081"/>
            <a:ext cx="936172" cy="936172"/>
          </a:xfrm>
          <a:prstGeom prst="rect">
            <a:avLst/>
          </a:prstGeom>
        </p:spPr>
      </p:pic>
      <p:pic>
        <p:nvPicPr>
          <p:cNvPr id="5" name="Picture 4">
            <a:extLst>
              <a:ext uri="{FF2B5EF4-FFF2-40B4-BE49-F238E27FC236}">
                <a16:creationId xmlns:a16="http://schemas.microsoft.com/office/drawing/2014/main" id="{DC502476-E805-A14D-8A9C-A226304C3A8A}"/>
              </a:ext>
            </a:extLst>
          </p:cNvPr>
          <p:cNvPicPr>
            <a:picLocks noChangeAspect="1"/>
          </p:cNvPicPr>
          <p:nvPr/>
        </p:nvPicPr>
        <p:blipFill>
          <a:blip r:embed="rId4"/>
          <a:stretch>
            <a:fillRect/>
          </a:stretch>
        </p:blipFill>
        <p:spPr>
          <a:xfrm>
            <a:off x="5622468" y="2307090"/>
            <a:ext cx="1001488" cy="1001488"/>
          </a:xfrm>
          <a:prstGeom prst="rect">
            <a:avLst/>
          </a:prstGeom>
        </p:spPr>
      </p:pic>
      <p:pic>
        <p:nvPicPr>
          <p:cNvPr id="7" name="Picture 6">
            <a:extLst>
              <a:ext uri="{FF2B5EF4-FFF2-40B4-BE49-F238E27FC236}">
                <a16:creationId xmlns:a16="http://schemas.microsoft.com/office/drawing/2014/main" id="{1C826DC7-2BC2-C841-8331-A9652C28593C}"/>
              </a:ext>
            </a:extLst>
          </p:cNvPr>
          <p:cNvPicPr>
            <a:picLocks noChangeAspect="1"/>
          </p:cNvPicPr>
          <p:nvPr/>
        </p:nvPicPr>
        <p:blipFill>
          <a:blip r:embed="rId5"/>
          <a:stretch>
            <a:fillRect/>
          </a:stretch>
        </p:blipFill>
        <p:spPr>
          <a:xfrm>
            <a:off x="9569084" y="2307090"/>
            <a:ext cx="936172" cy="936172"/>
          </a:xfrm>
          <a:prstGeom prst="rect">
            <a:avLst/>
          </a:prstGeom>
        </p:spPr>
      </p:pic>
      <p:sp>
        <p:nvSpPr>
          <p:cNvPr id="9" name="TextBox 8">
            <a:extLst>
              <a:ext uri="{FF2B5EF4-FFF2-40B4-BE49-F238E27FC236}">
                <a16:creationId xmlns:a16="http://schemas.microsoft.com/office/drawing/2014/main" id="{4DE9F5F7-C64B-F34E-A751-F69454401773}"/>
              </a:ext>
            </a:extLst>
          </p:cNvPr>
          <p:cNvSpPr txBox="1"/>
          <p:nvPr/>
        </p:nvSpPr>
        <p:spPr>
          <a:xfrm>
            <a:off x="547044" y="5376321"/>
            <a:ext cx="11146518" cy="307777"/>
          </a:xfrm>
          <a:prstGeom prst="rect">
            <a:avLst/>
          </a:prstGeom>
          <a:noFill/>
        </p:spPr>
        <p:txBody>
          <a:bodyPr wrap="square" rtlCol="0">
            <a:spAutoFit/>
          </a:bodyPr>
          <a:lstStyle/>
          <a:p>
            <a:r>
              <a:rPr lang="en-GB" sz="1400" dirty="0">
                <a:ea typeface="Arial"/>
                <a:cs typeface="Arial"/>
                <a:sym typeface="Arial"/>
              </a:rPr>
              <a:t>Explore which factors drive pay variance and whether they are legally defensible and have the expected impact throughout the organization. </a:t>
            </a:r>
          </a:p>
        </p:txBody>
      </p:sp>
      <p:pic>
        <p:nvPicPr>
          <p:cNvPr id="6" name="Picture 5">
            <a:extLst>
              <a:ext uri="{FF2B5EF4-FFF2-40B4-BE49-F238E27FC236}">
                <a16:creationId xmlns:a16="http://schemas.microsoft.com/office/drawing/2014/main" id="{0C3691AF-B01B-2549-AE2C-F8F92933EA1B}"/>
              </a:ext>
            </a:extLst>
          </p:cNvPr>
          <p:cNvPicPr>
            <a:picLocks noChangeAspect="1"/>
          </p:cNvPicPr>
          <p:nvPr/>
        </p:nvPicPr>
        <p:blipFill rotWithShape="1">
          <a:blip r:embed="rId6"/>
          <a:srcRect l="17655" t="14786" r="2697" b="35512"/>
          <a:stretch/>
        </p:blipFill>
        <p:spPr>
          <a:xfrm>
            <a:off x="668976" y="1483361"/>
            <a:ext cx="10854047" cy="3468650"/>
          </a:xfrm>
          <a:prstGeom prst="rect">
            <a:avLst/>
          </a:prstGeom>
          <a:effectLst>
            <a:outerShdw blurRad="304800" dist="38100" dir="6240000" algn="tl" rotWithShape="0">
              <a:prstClr val="black">
                <a:alpha val="20000"/>
              </a:prstClr>
            </a:outerShdw>
          </a:effectLst>
        </p:spPr>
      </p:pic>
    </p:spTree>
    <p:extLst>
      <p:ext uri="{BB962C8B-B14F-4D97-AF65-F5344CB8AC3E}">
        <p14:creationId xmlns:p14="http://schemas.microsoft.com/office/powerpoint/2010/main" val="1181315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4" y="542925"/>
            <a:ext cx="9820114"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Key feature: Remediation and budget modeling</a:t>
            </a:r>
          </a:p>
        </p:txBody>
      </p:sp>
      <p:pic>
        <p:nvPicPr>
          <p:cNvPr id="3" name="Picture 2">
            <a:extLst>
              <a:ext uri="{FF2B5EF4-FFF2-40B4-BE49-F238E27FC236}">
                <a16:creationId xmlns:a16="http://schemas.microsoft.com/office/drawing/2014/main" id="{EF5C7EB2-ADED-2D43-A6E2-38FFFE1FF831}"/>
              </a:ext>
            </a:extLst>
          </p:cNvPr>
          <p:cNvPicPr>
            <a:picLocks noChangeAspect="1"/>
          </p:cNvPicPr>
          <p:nvPr/>
        </p:nvPicPr>
        <p:blipFill>
          <a:blip r:embed="rId3"/>
          <a:stretch>
            <a:fillRect/>
          </a:stretch>
        </p:blipFill>
        <p:spPr>
          <a:xfrm>
            <a:off x="1922400" y="2368081"/>
            <a:ext cx="936172" cy="936172"/>
          </a:xfrm>
          <a:prstGeom prst="rect">
            <a:avLst/>
          </a:prstGeom>
        </p:spPr>
      </p:pic>
      <p:pic>
        <p:nvPicPr>
          <p:cNvPr id="5" name="Picture 4">
            <a:extLst>
              <a:ext uri="{FF2B5EF4-FFF2-40B4-BE49-F238E27FC236}">
                <a16:creationId xmlns:a16="http://schemas.microsoft.com/office/drawing/2014/main" id="{DC502476-E805-A14D-8A9C-A226304C3A8A}"/>
              </a:ext>
            </a:extLst>
          </p:cNvPr>
          <p:cNvPicPr>
            <a:picLocks noChangeAspect="1"/>
          </p:cNvPicPr>
          <p:nvPr/>
        </p:nvPicPr>
        <p:blipFill>
          <a:blip r:embed="rId4"/>
          <a:stretch>
            <a:fillRect/>
          </a:stretch>
        </p:blipFill>
        <p:spPr>
          <a:xfrm>
            <a:off x="5622468" y="2307090"/>
            <a:ext cx="1001488" cy="1001488"/>
          </a:xfrm>
          <a:prstGeom prst="rect">
            <a:avLst/>
          </a:prstGeom>
        </p:spPr>
      </p:pic>
      <p:pic>
        <p:nvPicPr>
          <p:cNvPr id="7" name="Picture 6">
            <a:extLst>
              <a:ext uri="{FF2B5EF4-FFF2-40B4-BE49-F238E27FC236}">
                <a16:creationId xmlns:a16="http://schemas.microsoft.com/office/drawing/2014/main" id="{1C826DC7-2BC2-C841-8331-A9652C28593C}"/>
              </a:ext>
            </a:extLst>
          </p:cNvPr>
          <p:cNvPicPr>
            <a:picLocks noChangeAspect="1"/>
          </p:cNvPicPr>
          <p:nvPr/>
        </p:nvPicPr>
        <p:blipFill>
          <a:blip r:embed="rId5"/>
          <a:stretch>
            <a:fillRect/>
          </a:stretch>
        </p:blipFill>
        <p:spPr>
          <a:xfrm>
            <a:off x="9569084" y="2307090"/>
            <a:ext cx="936172" cy="936172"/>
          </a:xfrm>
          <a:prstGeom prst="rect">
            <a:avLst/>
          </a:prstGeom>
        </p:spPr>
      </p:pic>
      <p:sp>
        <p:nvSpPr>
          <p:cNvPr id="8" name="TextBox 7">
            <a:extLst>
              <a:ext uri="{FF2B5EF4-FFF2-40B4-BE49-F238E27FC236}">
                <a16:creationId xmlns:a16="http://schemas.microsoft.com/office/drawing/2014/main" id="{673A9482-53AC-0943-8881-E5200B693330}"/>
              </a:ext>
            </a:extLst>
          </p:cNvPr>
          <p:cNvSpPr txBox="1"/>
          <p:nvPr/>
        </p:nvSpPr>
        <p:spPr>
          <a:xfrm>
            <a:off x="547044" y="5376321"/>
            <a:ext cx="11019522" cy="738664"/>
          </a:xfrm>
          <a:prstGeom prst="rect">
            <a:avLst/>
          </a:prstGeom>
          <a:noFill/>
        </p:spPr>
        <p:txBody>
          <a:bodyPr wrap="square" rtlCol="0">
            <a:spAutoFit/>
          </a:bodyPr>
          <a:lstStyle/>
          <a:p>
            <a:r>
              <a:rPr lang="en-GB" sz="1400" dirty="0">
                <a:ea typeface="Arial"/>
                <a:cs typeface="Arial"/>
                <a:sym typeface="Arial"/>
              </a:rPr>
              <a:t>Group employees who perform equal or substantially similar work into pay analysis groups to contextualise statistical outcomes or explore other factors that may drive pay differences.</a:t>
            </a:r>
          </a:p>
          <a:p>
            <a:endParaRPr lang="en-GB" sz="1400" dirty="0">
              <a:ea typeface="Arial"/>
              <a:cs typeface="Arial"/>
              <a:sym typeface="Arial"/>
            </a:endParaRPr>
          </a:p>
        </p:txBody>
      </p:sp>
      <p:pic>
        <p:nvPicPr>
          <p:cNvPr id="6" name="Picture 5">
            <a:extLst>
              <a:ext uri="{FF2B5EF4-FFF2-40B4-BE49-F238E27FC236}">
                <a16:creationId xmlns:a16="http://schemas.microsoft.com/office/drawing/2014/main" id="{E5D47853-0A27-624F-973F-475B7C811EDB}"/>
              </a:ext>
            </a:extLst>
          </p:cNvPr>
          <p:cNvPicPr>
            <a:picLocks noChangeAspect="1"/>
          </p:cNvPicPr>
          <p:nvPr/>
        </p:nvPicPr>
        <p:blipFill rotWithShape="1">
          <a:blip r:embed="rId6"/>
          <a:srcRect b="19619"/>
          <a:stretch/>
        </p:blipFill>
        <p:spPr>
          <a:xfrm>
            <a:off x="1465527" y="1594389"/>
            <a:ext cx="9260946" cy="3419727"/>
          </a:xfrm>
          <a:prstGeom prst="rect">
            <a:avLst/>
          </a:prstGeom>
          <a:effectLst>
            <a:outerShdw blurRad="304800" dist="38100" dir="6240000" algn="tl" rotWithShape="0">
              <a:prstClr val="black">
                <a:alpha val="20000"/>
              </a:prstClr>
            </a:outerShdw>
          </a:effectLst>
        </p:spPr>
      </p:pic>
    </p:spTree>
    <p:extLst>
      <p:ext uri="{BB962C8B-B14F-4D97-AF65-F5344CB8AC3E}">
        <p14:creationId xmlns:p14="http://schemas.microsoft.com/office/powerpoint/2010/main" val="1409260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4" y="542925"/>
            <a:ext cx="9820114"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Key feature: Track employee specific outcomes</a:t>
            </a:r>
          </a:p>
        </p:txBody>
      </p:sp>
      <p:pic>
        <p:nvPicPr>
          <p:cNvPr id="3" name="Picture 2">
            <a:extLst>
              <a:ext uri="{FF2B5EF4-FFF2-40B4-BE49-F238E27FC236}">
                <a16:creationId xmlns:a16="http://schemas.microsoft.com/office/drawing/2014/main" id="{EF5C7EB2-ADED-2D43-A6E2-38FFFE1FF831}"/>
              </a:ext>
            </a:extLst>
          </p:cNvPr>
          <p:cNvPicPr>
            <a:picLocks noChangeAspect="1"/>
          </p:cNvPicPr>
          <p:nvPr/>
        </p:nvPicPr>
        <p:blipFill>
          <a:blip r:embed="rId3"/>
          <a:stretch>
            <a:fillRect/>
          </a:stretch>
        </p:blipFill>
        <p:spPr>
          <a:xfrm>
            <a:off x="1922400" y="2368081"/>
            <a:ext cx="936172" cy="936172"/>
          </a:xfrm>
          <a:prstGeom prst="rect">
            <a:avLst/>
          </a:prstGeom>
        </p:spPr>
      </p:pic>
      <p:pic>
        <p:nvPicPr>
          <p:cNvPr id="5" name="Picture 4">
            <a:extLst>
              <a:ext uri="{FF2B5EF4-FFF2-40B4-BE49-F238E27FC236}">
                <a16:creationId xmlns:a16="http://schemas.microsoft.com/office/drawing/2014/main" id="{DC502476-E805-A14D-8A9C-A226304C3A8A}"/>
              </a:ext>
            </a:extLst>
          </p:cNvPr>
          <p:cNvPicPr>
            <a:picLocks noChangeAspect="1"/>
          </p:cNvPicPr>
          <p:nvPr/>
        </p:nvPicPr>
        <p:blipFill>
          <a:blip r:embed="rId4"/>
          <a:stretch>
            <a:fillRect/>
          </a:stretch>
        </p:blipFill>
        <p:spPr>
          <a:xfrm>
            <a:off x="5622468" y="2307090"/>
            <a:ext cx="1001488" cy="1001488"/>
          </a:xfrm>
          <a:prstGeom prst="rect">
            <a:avLst/>
          </a:prstGeom>
        </p:spPr>
      </p:pic>
      <p:pic>
        <p:nvPicPr>
          <p:cNvPr id="7" name="Picture 6">
            <a:extLst>
              <a:ext uri="{FF2B5EF4-FFF2-40B4-BE49-F238E27FC236}">
                <a16:creationId xmlns:a16="http://schemas.microsoft.com/office/drawing/2014/main" id="{1C826DC7-2BC2-C841-8331-A9652C28593C}"/>
              </a:ext>
            </a:extLst>
          </p:cNvPr>
          <p:cNvPicPr>
            <a:picLocks noChangeAspect="1"/>
          </p:cNvPicPr>
          <p:nvPr/>
        </p:nvPicPr>
        <p:blipFill>
          <a:blip r:embed="rId5"/>
          <a:stretch>
            <a:fillRect/>
          </a:stretch>
        </p:blipFill>
        <p:spPr>
          <a:xfrm>
            <a:off x="9569084" y="2307090"/>
            <a:ext cx="936172" cy="936172"/>
          </a:xfrm>
          <a:prstGeom prst="rect">
            <a:avLst/>
          </a:prstGeom>
        </p:spPr>
      </p:pic>
      <p:sp>
        <p:nvSpPr>
          <p:cNvPr id="8" name="TextBox 7">
            <a:extLst>
              <a:ext uri="{FF2B5EF4-FFF2-40B4-BE49-F238E27FC236}">
                <a16:creationId xmlns:a16="http://schemas.microsoft.com/office/drawing/2014/main" id="{673A9482-53AC-0943-8881-E5200B693330}"/>
              </a:ext>
            </a:extLst>
          </p:cNvPr>
          <p:cNvSpPr txBox="1"/>
          <p:nvPr/>
        </p:nvSpPr>
        <p:spPr>
          <a:xfrm>
            <a:off x="547044" y="5376321"/>
            <a:ext cx="10998278" cy="307777"/>
          </a:xfrm>
          <a:prstGeom prst="rect">
            <a:avLst/>
          </a:prstGeom>
          <a:noFill/>
        </p:spPr>
        <p:txBody>
          <a:bodyPr wrap="square" rtlCol="0">
            <a:spAutoFit/>
          </a:bodyPr>
          <a:lstStyle/>
          <a:p>
            <a:r>
              <a:rPr lang="en-GB" sz="1400" dirty="0">
                <a:ea typeface="Arial"/>
                <a:cs typeface="Arial"/>
                <a:sym typeface="Arial"/>
              </a:rPr>
              <a:t>Develop remediation scenarios down to the employee specific level to give you a customized and flexible plan that works best for you. </a:t>
            </a:r>
          </a:p>
        </p:txBody>
      </p:sp>
      <p:pic>
        <p:nvPicPr>
          <p:cNvPr id="4" name="Picture 3">
            <a:extLst>
              <a:ext uri="{FF2B5EF4-FFF2-40B4-BE49-F238E27FC236}">
                <a16:creationId xmlns:a16="http://schemas.microsoft.com/office/drawing/2014/main" id="{C724399B-FFC3-814D-BBE6-4CFE738BA6A7}"/>
              </a:ext>
            </a:extLst>
          </p:cNvPr>
          <p:cNvPicPr>
            <a:picLocks noChangeAspect="1"/>
          </p:cNvPicPr>
          <p:nvPr/>
        </p:nvPicPr>
        <p:blipFill>
          <a:blip r:embed="rId6"/>
          <a:stretch>
            <a:fillRect/>
          </a:stretch>
        </p:blipFill>
        <p:spPr>
          <a:xfrm>
            <a:off x="2904243" y="1594389"/>
            <a:ext cx="6383515" cy="3418009"/>
          </a:xfrm>
          <a:prstGeom prst="rect">
            <a:avLst/>
          </a:prstGeom>
          <a:effectLst>
            <a:outerShdw blurRad="304800" dist="38100" dir="6240000" algn="tl" rotWithShape="0">
              <a:prstClr val="black">
                <a:alpha val="20000"/>
              </a:prstClr>
            </a:outerShdw>
          </a:effectLst>
        </p:spPr>
      </p:pic>
    </p:spTree>
    <p:extLst>
      <p:ext uri="{BB962C8B-B14F-4D97-AF65-F5344CB8AC3E}">
        <p14:creationId xmlns:p14="http://schemas.microsoft.com/office/powerpoint/2010/main" val="397155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0045-17F1-A647-922F-02D30C097368}"/>
              </a:ext>
            </a:extLst>
          </p:cNvPr>
          <p:cNvSpPr>
            <a:spLocks noGrp="1"/>
          </p:cNvSpPr>
          <p:nvPr>
            <p:ph type="title"/>
          </p:nvPr>
        </p:nvSpPr>
        <p:spPr/>
        <p:txBody>
          <a:bodyPr/>
          <a:lstStyle/>
          <a:p>
            <a:r>
              <a:rPr lang="en-RO"/>
              <a:t>What’s in your pitch deck:</a:t>
            </a:r>
          </a:p>
        </p:txBody>
      </p:sp>
      <p:graphicFrame>
        <p:nvGraphicFramePr>
          <p:cNvPr id="4" name="Table 4">
            <a:extLst>
              <a:ext uri="{FF2B5EF4-FFF2-40B4-BE49-F238E27FC236}">
                <a16:creationId xmlns:a16="http://schemas.microsoft.com/office/drawing/2014/main" id="{450E7E8D-4B7A-FE44-AA3E-285E03602945}"/>
              </a:ext>
            </a:extLst>
          </p:cNvPr>
          <p:cNvGraphicFramePr>
            <a:graphicFrameLocks noGrp="1"/>
          </p:cNvGraphicFramePr>
          <p:nvPr>
            <p:ph idx="1"/>
            <p:extLst>
              <p:ext uri="{D42A27DB-BD31-4B8C-83A1-F6EECF244321}">
                <p14:modId xmlns:p14="http://schemas.microsoft.com/office/powerpoint/2010/main" val="4292001748"/>
              </p:ext>
            </p:extLst>
          </p:nvPr>
        </p:nvGraphicFramePr>
        <p:xfrm>
          <a:off x="563816" y="1730830"/>
          <a:ext cx="8667270" cy="3188388"/>
        </p:xfrm>
        <a:graphic>
          <a:graphicData uri="http://schemas.openxmlformats.org/drawingml/2006/table">
            <a:tbl>
              <a:tblPr firstRow="1" bandRow="1">
                <a:tableStyleId>{5C22544A-7EE6-4342-B048-85BDC9FD1C3A}</a:tableStyleId>
              </a:tblPr>
              <a:tblGrid>
                <a:gridCol w="6925693">
                  <a:extLst>
                    <a:ext uri="{9D8B030D-6E8A-4147-A177-3AD203B41FA5}">
                      <a16:colId xmlns:a16="http://schemas.microsoft.com/office/drawing/2014/main" val="4216111392"/>
                    </a:ext>
                  </a:extLst>
                </a:gridCol>
                <a:gridCol w="1741577">
                  <a:extLst>
                    <a:ext uri="{9D8B030D-6E8A-4147-A177-3AD203B41FA5}">
                      <a16:colId xmlns:a16="http://schemas.microsoft.com/office/drawing/2014/main" val="3305002173"/>
                    </a:ext>
                  </a:extLst>
                </a:gridCol>
              </a:tblGrid>
              <a:tr h="0">
                <a:tc>
                  <a:txBody>
                    <a:bodyPr/>
                    <a:lstStyle/>
                    <a:p>
                      <a:r>
                        <a:rPr lang="en-RO" sz="1800" b="0">
                          <a:solidFill>
                            <a:schemeClr val="tx1"/>
                          </a:solidFill>
                        </a:rPr>
                        <a:t>Why pay equity matters and the ROI</a:t>
                      </a:r>
                    </a:p>
                  </a:txBody>
                  <a:tcPr marL="144000" marR="72000" marT="125999" marB="125999">
                    <a:solidFill>
                      <a:schemeClr val="bg2"/>
                    </a:solidFill>
                  </a:tcPr>
                </a:tc>
                <a:tc>
                  <a:txBody>
                    <a:bodyPr/>
                    <a:lstStyle/>
                    <a:p>
                      <a:pPr algn="r"/>
                      <a:r>
                        <a:rPr lang="en-RO" sz="1800" b="0">
                          <a:solidFill>
                            <a:schemeClr val="tx1"/>
                          </a:solidFill>
                        </a:rPr>
                        <a:t>Slide 4-</a:t>
                      </a:r>
                      <a:r>
                        <a:rPr lang="en-CA" sz="1800" b="0" dirty="0">
                          <a:solidFill>
                            <a:schemeClr val="tx1"/>
                          </a:solidFill>
                        </a:rPr>
                        <a:t>15</a:t>
                      </a:r>
                      <a:endParaRPr lang="en-RO" sz="1800" b="0">
                        <a:solidFill>
                          <a:schemeClr val="tx1"/>
                        </a:solidFill>
                      </a:endParaRPr>
                    </a:p>
                  </a:txBody>
                  <a:tcPr marL="144000" marR="72000" marT="125999" marB="125999">
                    <a:solidFill>
                      <a:schemeClr val="bg2"/>
                    </a:solidFill>
                  </a:tcPr>
                </a:tc>
                <a:extLst>
                  <a:ext uri="{0D108BD9-81ED-4DB2-BD59-A6C34878D82A}">
                    <a16:rowId xmlns:a16="http://schemas.microsoft.com/office/drawing/2014/main" val="538173346"/>
                  </a:ext>
                </a:extLst>
              </a:tr>
              <a:tr h="370840">
                <a:tc>
                  <a:txBody>
                    <a:bodyPr/>
                    <a:lstStyle/>
                    <a:p>
                      <a:r>
                        <a:rPr lang="en-RO" sz="1800"/>
                        <a:t>Benefits of using technology for pay equity audits</a:t>
                      </a:r>
                    </a:p>
                  </a:txBody>
                  <a:tcPr marL="144000" marT="125999" marB="125999">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RO" sz="1800" b="0">
                          <a:solidFill>
                            <a:schemeClr val="tx1"/>
                          </a:solidFill>
                        </a:rPr>
                        <a:t>Slide 1</a:t>
                      </a:r>
                      <a:r>
                        <a:rPr lang="en-CA" sz="1800" b="0" dirty="0">
                          <a:solidFill>
                            <a:schemeClr val="tx1"/>
                          </a:solidFill>
                        </a:rPr>
                        <a:t>6</a:t>
                      </a:r>
                      <a:r>
                        <a:rPr lang="en-RO" sz="1800" b="0">
                          <a:solidFill>
                            <a:schemeClr val="tx1"/>
                          </a:solidFill>
                        </a:rPr>
                        <a:t>-1</a:t>
                      </a:r>
                      <a:r>
                        <a:rPr lang="en-CA" sz="1800" b="0" dirty="0">
                          <a:solidFill>
                            <a:schemeClr val="tx1"/>
                          </a:solidFill>
                        </a:rPr>
                        <a:t>8</a:t>
                      </a:r>
                      <a:endParaRPr lang="en-RO" sz="1800" b="0">
                        <a:solidFill>
                          <a:schemeClr val="tx1"/>
                        </a:solidFill>
                      </a:endParaRPr>
                    </a:p>
                  </a:txBody>
                  <a:tcPr marL="144000" marT="125999" marB="125999">
                    <a:solidFill>
                      <a:schemeClr val="bg1"/>
                    </a:solidFill>
                  </a:tcPr>
                </a:tc>
                <a:extLst>
                  <a:ext uri="{0D108BD9-81ED-4DB2-BD59-A6C34878D82A}">
                    <a16:rowId xmlns:a16="http://schemas.microsoft.com/office/drawing/2014/main" val="3684023164"/>
                  </a:ext>
                </a:extLst>
              </a:tr>
              <a:tr h="370840">
                <a:tc>
                  <a:txBody>
                    <a:bodyPr/>
                    <a:lstStyle/>
                    <a:p>
                      <a:r>
                        <a:rPr lang="en-GB" sz="1800" dirty="0"/>
                        <a:t>Pay equity analysis and business goals </a:t>
                      </a:r>
                      <a:endParaRPr lang="en-RO" sz="1800"/>
                    </a:p>
                  </a:txBody>
                  <a:tcPr marL="144000" marT="125999" marB="125999">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RO" sz="1800" b="0">
                          <a:solidFill>
                            <a:schemeClr val="tx1"/>
                          </a:solidFill>
                        </a:rPr>
                        <a:t>Slide</a:t>
                      </a:r>
                      <a:r>
                        <a:rPr lang="en-RO" sz="2000" b="0">
                          <a:solidFill>
                            <a:schemeClr val="tx1"/>
                          </a:solidFill>
                        </a:rPr>
                        <a:t> </a:t>
                      </a:r>
                      <a:r>
                        <a:rPr lang="en-CA" sz="1800" b="0" dirty="0">
                          <a:solidFill>
                            <a:schemeClr val="tx1"/>
                          </a:solidFill>
                        </a:rPr>
                        <a:t>19</a:t>
                      </a:r>
                      <a:r>
                        <a:rPr lang="en-RO" sz="1800" b="0">
                          <a:solidFill>
                            <a:schemeClr val="tx1"/>
                          </a:solidFill>
                        </a:rPr>
                        <a:t>-2</a:t>
                      </a:r>
                      <a:r>
                        <a:rPr lang="en-CA" sz="1800" b="0" dirty="0">
                          <a:solidFill>
                            <a:schemeClr val="tx1"/>
                          </a:solidFill>
                        </a:rPr>
                        <a:t>2</a:t>
                      </a:r>
                      <a:endParaRPr lang="en-RO" sz="2000" b="0">
                        <a:solidFill>
                          <a:schemeClr val="tx1"/>
                        </a:solidFill>
                      </a:endParaRPr>
                    </a:p>
                  </a:txBody>
                  <a:tcPr marL="144000" marT="125999" marB="125999">
                    <a:solidFill>
                      <a:schemeClr val="bg2"/>
                    </a:solidFill>
                  </a:tcPr>
                </a:tc>
                <a:extLst>
                  <a:ext uri="{0D108BD9-81ED-4DB2-BD59-A6C34878D82A}">
                    <a16:rowId xmlns:a16="http://schemas.microsoft.com/office/drawing/2014/main" val="3536661689"/>
                  </a:ext>
                </a:extLst>
              </a:tr>
              <a:tr h="370840">
                <a:tc>
                  <a:txBody>
                    <a:bodyPr/>
                    <a:lstStyle/>
                    <a:p>
                      <a:r>
                        <a:rPr lang="en-GB" sz="1800" dirty="0"/>
                        <a:t>Pay equity business case</a:t>
                      </a:r>
                      <a:endParaRPr lang="en-RO" sz="1800"/>
                    </a:p>
                  </a:txBody>
                  <a:tcPr marL="144000" marT="125999" marB="125999">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RO" sz="1800" b="0">
                          <a:solidFill>
                            <a:schemeClr val="tx1"/>
                          </a:solidFill>
                        </a:rPr>
                        <a:t>Slide 2</a:t>
                      </a:r>
                      <a:r>
                        <a:rPr lang="en-CA" sz="1800" b="0" dirty="0">
                          <a:solidFill>
                            <a:schemeClr val="tx1"/>
                          </a:solidFill>
                        </a:rPr>
                        <a:t>3</a:t>
                      </a:r>
                      <a:endParaRPr lang="en-RO" sz="1800" b="0">
                        <a:solidFill>
                          <a:schemeClr val="tx1"/>
                        </a:solidFill>
                      </a:endParaRPr>
                    </a:p>
                  </a:txBody>
                  <a:tcPr marL="144000" marT="125999" marB="125999">
                    <a:solidFill>
                      <a:schemeClr val="bg1"/>
                    </a:solidFill>
                  </a:tcPr>
                </a:tc>
                <a:extLst>
                  <a:ext uri="{0D108BD9-81ED-4DB2-BD59-A6C34878D82A}">
                    <a16:rowId xmlns:a16="http://schemas.microsoft.com/office/drawing/2014/main" val="1795147589"/>
                  </a:ext>
                </a:extLst>
              </a:tr>
              <a:tr h="370840">
                <a:tc>
                  <a:txBody>
                    <a:bodyPr/>
                    <a:lstStyle/>
                    <a:p>
                      <a:r>
                        <a:rPr lang="en-GB" sz="1800" dirty="0"/>
                        <a:t>How Payscale Pay Equity software works</a:t>
                      </a:r>
                      <a:endParaRPr lang="en-RO" sz="1800"/>
                    </a:p>
                  </a:txBody>
                  <a:tcPr marL="144000" marT="125999" marB="125999">
                    <a:solidFill>
                      <a:schemeClr val="bg2"/>
                    </a:solidFill>
                  </a:tcPr>
                </a:tc>
                <a:tc>
                  <a:txBody>
                    <a:bodyPr/>
                    <a:lstStyle/>
                    <a:p>
                      <a:pPr algn="r"/>
                      <a:r>
                        <a:rPr lang="en-RO" sz="1800" b="0">
                          <a:solidFill>
                            <a:schemeClr val="tx1"/>
                          </a:solidFill>
                        </a:rPr>
                        <a:t>Slide 2</a:t>
                      </a:r>
                      <a:r>
                        <a:rPr lang="en-CA" sz="1800" b="0" dirty="0">
                          <a:solidFill>
                            <a:schemeClr val="tx1"/>
                          </a:solidFill>
                        </a:rPr>
                        <a:t>4</a:t>
                      </a:r>
                      <a:r>
                        <a:rPr lang="en-RO" sz="1800" b="0">
                          <a:solidFill>
                            <a:schemeClr val="tx1"/>
                          </a:solidFill>
                        </a:rPr>
                        <a:t>-3</a:t>
                      </a:r>
                      <a:r>
                        <a:rPr lang="en-CA" sz="1800" b="0" dirty="0">
                          <a:solidFill>
                            <a:schemeClr val="tx1"/>
                          </a:solidFill>
                        </a:rPr>
                        <a:t>3</a:t>
                      </a:r>
                      <a:endParaRPr lang="en-RO" sz="1800" b="0">
                        <a:solidFill>
                          <a:schemeClr val="tx1"/>
                        </a:solidFill>
                      </a:endParaRPr>
                    </a:p>
                  </a:txBody>
                  <a:tcPr marL="144000" marT="125999" marB="125999">
                    <a:solidFill>
                      <a:schemeClr val="bg2"/>
                    </a:solidFill>
                  </a:tcPr>
                </a:tc>
                <a:extLst>
                  <a:ext uri="{0D108BD9-81ED-4DB2-BD59-A6C34878D82A}">
                    <a16:rowId xmlns:a16="http://schemas.microsoft.com/office/drawing/2014/main" val="277133335"/>
                  </a:ext>
                </a:extLst>
              </a:tr>
              <a:tr h="370840">
                <a:tc>
                  <a:txBody>
                    <a:bodyPr/>
                    <a:lstStyle/>
                    <a:p>
                      <a:r>
                        <a:rPr lang="en-GB" sz="1800" dirty="0"/>
                        <a:t>Appendix / Additional Resources</a:t>
                      </a:r>
                      <a:endParaRPr lang="en-RO" sz="1800"/>
                    </a:p>
                  </a:txBody>
                  <a:tcPr marL="144000" marT="125999" marB="125999">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RO" sz="1800" b="0">
                          <a:solidFill>
                            <a:schemeClr val="tx1"/>
                          </a:solidFill>
                        </a:rPr>
                        <a:t>Slide 3</a:t>
                      </a:r>
                      <a:r>
                        <a:rPr lang="en-CA" sz="1800" b="0" dirty="0">
                          <a:solidFill>
                            <a:schemeClr val="tx1"/>
                          </a:solidFill>
                        </a:rPr>
                        <a:t>4</a:t>
                      </a:r>
                      <a:r>
                        <a:rPr lang="en-RO" sz="1800" b="0">
                          <a:solidFill>
                            <a:schemeClr val="tx1"/>
                          </a:solidFill>
                        </a:rPr>
                        <a:t>-4</a:t>
                      </a:r>
                      <a:r>
                        <a:rPr lang="en-CA" sz="1800" b="0" dirty="0">
                          <a:solidFill>
                            <a:schemeClr val="tx1"/>
                          </a:solidFill>
                        </a:rPr>
                        <a:t>3</a:t>
                      </a:r>
                      <a:endParaRPr lang="en-RO" sz="1800" b="0">
                        <a:solidFill>
                          <a:schemeClr val="tx1"/>
                        </a:solidFill>
                      </a:endParaRPr>
                    </a:p>
                  </a:txBody>
                  <a:tcPr marL="144000" marT="125999" marB="125999">
                    <a:solidFill>
                      <a:schemeClr val="bg1"/>
                    </a:solidFill>
                  </a:tcPr>
                </a:tc>
                <a:extLst>
                  <a:ext uri="{0D108BD9-81ED-4DB2-BD59-A6C34878D82A}">
                    <a16:rowId xmlns:a16="http://schemas.microsoft.com/office/drawing/2014/main" val="4155137191"/>
                  </a:ext>
                </a:extLst>
              </a:tr>
            </a:tbl>
          </a:graphicData>
        </a:graphic>
      </p:graphicFrame>
      <p:sp>
        <p:nvSpPr>
          <p:cNvPr id="7" name="Freeform 6">
            <a:extLst>
              <a:ext uri="{FF2B5EF4-FFF2-40B4-BE49-F238E27FC236}">
                <a16:creationId xmlns:a16="http://schemas.microsoft.com/office/drawing/2014/main" id="{34036FA6-77A8-7449-B8BF-7D1DFCD0838F}"/>
              </a:ext>
            </a:extLst>
          </p:cNvPr>
          <p:cNvSpPr/>
          <p:nvPr/>
        </p:nvSpPr>
        <p:spPr>
          <a:xfrm>
            <a:off x="0" y="654820"/>
            <a:ext cx="377072" cy="692637"/>
          </a:xfrm>
          <a:custGeom>
            <a:avLst/>
            <a:gdLst>
              <a:gd name="connsiteX0" fmla="*/ 60901 w 746701"/>
              <a:gd name="connsiteY0" fmla="*/ 0 h 1371600"/>
              <a:gd name="connsiteX1" fmla="*/ 746701 w 746701"/>
              <a:gd name="connsiteY1" fmla="*/ 685800 h 1371600"/>
              <a:gd name="connsiteX2" fmla="*/ 60901 w 746701"/>
              <a:gd name="connsiteY2" fmla="*/ 1371600 h 1371600"/>
              <a:gd name="connsiteX3" fmla="*/ 0 w 746701"/>
              <a:gd name="connsiteY3" fmla="*/ 1365461 h 1371600"/>
              <a:gd name="connsiteX4" fmla="*/ 0 w 746701"/>
              <a:gd name="connsiteY4" fmla="*/ 6139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01" h="1371600">
                <a:moveTo>
                  <a:pt x="60901" y="0"/>
                </a:moveTo>
                <a:cubicBezTo>
                  <a:pt x="439658" y="0"/>
                  <a:pt x="746701" y="307043"/>
                  <a:pt x="746701" y="685800"/>
                </a:cubicBezTo>
                <a:cubicBezTo>
                  <a:pt x="746701" y="1064557"/>
                  <a:pt x="439658" y="1371600"/>
                  <a:pt x="60901" y="1371600"/>
                </a:cubicBezTo>
                <a:lnTo>
                  <a:pt x="0" y="1365461"/>
                </a:lnTo>
                <a:lnTo>
                  <a:pt x="0" y="61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43488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4" y="542925"/>
            <a:ext cx="9820114"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Key feature: Fair pay checks</a:t>
            </a:r>
          </a:p>
        </p:txBody>
      </p:sp>
      <p:pic>
        <p:nvPicPr>
          <p:cNvPr id="3" name="Picture 2">
            <a:extLst>
              <a:ext uri="{FF2B5EF4-FFF2-40B4-BE49-F238E27FC236}">
                <a16:creationId xmlns:a16="http://schemas.microsoft.com/office/drawing/2014/main" id="{EF5C7EB2-ADED-2D43-A6E2-38FFFE1FF831}"/>
              </a:ext>
            </a:extLst>
          </p:cNvPr>
          <p:cNvPicPr>
            <a:picLocks noChangeAspect="1"/>
          </p:cNvPicPr>
          <p:nvPr/>
        </p:nvPicPr>
        <p:blipFill>
          <a:blip r:embed="rId3"/>
          <a:stretch>
            <a:fillRect/>
          </a:stretch>
        </p:blipFill>
        <p:spPr>
          <a:xfrm>
            <a:off x="1922400" y="2368081"/>
            <a:ext cx="936172" cy="936172"/>
          </a:xfrm>
          <a:prstGeom prst="rect">
            <a:avLst/>
          </a:prstGeom>
        </p:spPr>
      </p:pic>
      <p:pic>
        <p:nvPicPr>
          <p:cNvPr id="5" name="Picture 4">
            <a:extLst>
              <a:ext uri="{FF2B5EF4-FFF2-40B4-BE49-F238E27FC236}">
                <a16:creationId xmlns:a16="http://schemas.microsoft.com/office/drawing/2014/main" id="{DC502476-E805-A14D-8A9C-A226304C3A8A}"/>
              </a:ext>
            </a:extLst>
          </p:cNvPr>
          <p:cNvPicPr>
            <a:picLocks noChangeAspect="1"/>
          </p:cNvPicPr>
          <p:nvPr/>
        </p:nvPicPr>
        <p:blipFill>
          <a:blip r:embed="rId4"/>
          <a:stretch>
            <a:fillRect/>
          </a:stretch>
        </p:blipFill>
        <p:spPr>
          <a:xfrm>
            <a:off x="5622468" y="2307090"/>
            <a:ext cx="1001488" cy="1001488"/>
          </a:xfrm>
          <a:prstGeom prst="rect">
            <a:avLst/>
          </a:prstGeom>
        </p:spPr>
      </p:pic>
      <p:sp>
        <p:nvSpPr>
          <p:cNvPr id="8" name="TextBox 7">
            <a:extLst>
              <a:ext uri="{FF2B5EF4-FFF2-40B4-BE49-F238E27FC236}">
                <a16:creationId xmlns:a16="http://schemas.microsoft.com/office/drawing/2014/main" id="{673A9482-53AC-0943-8881-E5200B693330}"/>
              </a:ext>
            </a:extLst>
          </p:cNvPr>
          <p:cNvSpPr txBox="1"/>
          <p:nvPr/>
        </p:nvSpPr>
        <p:spPr>
          <a:xfrm>
            <a:off x="547044" y="5376321"/>
            <a:ext cx="10998278" cy="318998"/>
          </a:xfrm>
          <a:prstGeom prst="rect">
            <a:avLst/>
          </a:prstGeom>
          <a:noFill/>
        </p:spPr>
        <p:txBody>
          <a:bodyPr wrap="square" rtlCol="0">
            <a:spAutoFit/>
          </a:bodyPr>
          <a:lstStyle/>
          <a:p>
            <a:r>
              <a:rPr lang="en-GB" sz="1400" dirty="0">
                <a:ea typeface="Arial"/>
                <a:cs typeface="Arial"/>
                <a:sym typeface="Arial"/>
              </a:rPr>
              <a:t>Set the right pay at the time of hire, promotion, or role transfer by generating a custom query to identify the fair pay range for a position. </a:t>
            </a:r>
          </a:p>
        </p:txBody>
      </p:sp>
      <p:pic>
        <p:nvPicPr>
          <p:cNvPr id="6" name="Picture 5">
            <a:extLst>
              <a:ext uri="{FF2B5EF4-FFF2-40B4-BE49-F238E27FC236}">
                <a16:creationId xmlns:a16="http://schemas.microsoft.com/office/drawing/2014/main" id="{56240F73-E420-9E41-9FDC-E8CA6C34CA2D}"/>
              </a:ext>
            </a:extLst>
          </p:cNvPr>
          <p:cNvPicPr>
            <a:picLocks noChangeAspect="1"/>
          </p:cNvPicPr>
          <p:nvPr/>
        </p:nvPicPr>
        <p:blipFill rotWithShape="1">
          <a:blip r:embed="rId5"/>
          <a:srcRect l="14246" t="6844" r="23637" b="27116"/>
          <a:stretch/>
        </p:blipFill>
        <p:spPr>
          <a:xfrm>
            <a:off x="3161581" y="1594390"/>
            <a:ext cx="5868838" cy="3397406"/>
          </a:xfrm>
          <a:prstGeom prst="rect">
            <a:avLst/>
          </a:prstGeom>
          <a:effectLst>
            <a:outerShdw blurRad="304800" dist="38100" dir="7440000" algn="tl" rotWithShape="0">
              <a:prstClr val="black">
                <a:alpha val="20000"/>
              </a:prstClr>
            </a:outerShdw>
          </a:effectLst>
        </p:spPr>
      </p:pic>
    </p:spTree>
    <p:extLst>
      <p:ext uri="{BB962C8B-B14F-4D97-AF65-F5344CB8AC3E}">
        <p14:creationId xmlns:p14="http://schemas.microsoft.com/office/powerpoint/2010/main" val="1916279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4C72D13-5E27-8641-985B-1F7E5AAA14E1}"/>
              </a:ext>
            </a:extLst>
          </p:cNvPr>
          <p:cNvSpPr txBox="1">
            <a:spLocks/>
          </p:cNvSpPr>
          <p:nvPr/>
        </p:nvSpPr>
        <p:spPr>
          <a:xfrm>
            <a:off x="547044" y="542925"/>
            <a:ext cx="9820114"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Key feature: Fair pay checks</a:t>
            </a:r>
          </a:p>
        </p:txBody>
      </p:sp>
      <p:sp>
        <p:nvSpPr>
          <p:cNvPr id="71" name="Google Shape;407;p54">
            <a:extLst>
              <a:ext uri="{FF2B5EF4-FFF2-40B4-BE49-F238E27FC236}">
                <a16:creationId xmlns:a16="http://schemas.microsoft.com/office/drawing/2014/main" id="{25E49D13-8A79-5346-BE1B-AF777577EF85}"/>
              </a:ext>
            </a:extLst>
          </p:cNvPr>
          <p:cNvSpPr txBox="1"/>
          <p:nvPr/>
        </p:nvSpPr>
        <p:spPr>
          <a:xfrm>
            <a:off x="6020918" y="3441076"/>
            <a:ext cx="1154607" cy="115460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i="0" u="none" strike="noStrike" cap="none" dirty="0">
                <a:solidFill>
                  <a:srgbClr val="FFFFFF"/>
                </a:solidFill>
                <a:latin typeface="Arial"/>
                <a:ea typeface="Arial"/>
                <a:cs typeface="Arial"/>
                <a:sym typeface="Arial"/>
              </a:rPr>
              <a:t>4</a:t>
            </a:r>
            <a:endParaRPr sz="4800" b="1" i="0" u="none" strike="noStrike" cap="none" dirty="0">
              <a:solidFill>
                <a:srgbClr val="FFFFFF"/>
              </a:solidFill>
              <a:latin typeface="Arial"/>
              <a:ea typeface="Arial"/>
              <a:cs typeface="Arial"/>
              <a:sym typeface="Arial"/>
            </a:endParaRPr>
          </a:p>
        </p:txBody>
      </p:sp>
      <p:grpSp>
        <p:nvGrpSpPr>
          <p:cNvPr id="83" name="Group 82">
            <a:extLst>
              <a:ext uri="{FF2B5EF4-FFF2-40B4-BE49-F238E27FC236}">
                <a16:creationId xmlns:a16="http://schemas.microsoft.com/office/drawing/2014/main" id="{39C786DA-23B2-E948-921A-B7A6111FBB78}"/>
              </a:ext>
            </a:extLst>
          </p:cNvPr>
          <p:cNvGrpSpPr/>
          <p:nvPr/>
        </p:nvGrpSpPr>
        <p:grpSpPr>
          <a:xfrm>
            <a:off x="666207" y="2032905"/>
            <a:ext cx="10853288" cy="2792189"/>
            <a:chOff x="402443" y="1638425"/>
            <a:chExt cx="11495183" cy="2957326"/>
          </a:xfrm>
        </p:grpSpPr>
        <p:sp>
          <p:nvSpPr>
            <p:cNvPr id="61" name="Google Shape;393;p54">
              <a:extLst>
                <a:ext uri="{FF2B5EF4-FFF2-40B4-BE49-F238E27FC236}">
                  <a16:creationId xmlns:a16="http://schemas.microsoft.com/office/drawing/2014/main" id="{D06A35A0-0F49-F445-A601-C27413BDB99D}"/>
                </a:ext>
              </a:extLst>
            </p:cNvPr>
            <p:cNvSpPr/>
            <p:nvPr/>
          </p:nvSpPr>
          <p:spPr>
            <a:xfrm>
              <a:off x="771452" y="1638425"/>
              <a:ext cx="4742021" cy="1152491"/>
            </a:xfrm>
            <a:prstGeom prst="roundRect">
              <a:avLst>
                <a:gd name="adj" fmla="val 16667"/>
              </a:avLst>
            </a:prstGeom>
            <a:solidFill>
              <a:schemeClr val="bg2">
                <a:lumMod val="90000"/>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3" name="Google Shape;396;p54">
              <a:extLst>
                <a:ext uri="{FF2B5EF4-FFF2-40B4-BE49-F238E27FC236}">
                  <a16:creationId xmlns:a16="http://schemas.microsoft.com/office/drawing/2014/main" id="{0CFE5486-E30A-7943-8CAE-3EDC5341D80B}"/>
                </a:ext>
              </a:extLst>
            </p:cNvPr>
            <p:cNvSpPr txBox="1"/>
            <p:nvPr/>
          </p:nvSpPr>
          <p:spPr>
            <a:xfrm>
              <a:off x="1687917" y="1638425"/>
              <a:ext cx="3766703" cy="115460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en" sz="1600" b="1" i="0" u="none" strike="noStrike" cap="none" dirty="0">
                  <a:latin typeface="Arial"/>
                  <a:ea typeface="Arial"/>
                  <a:cs typeface="Arial"/>
                  <a:sym typeface="Arial"/>
                </a:rPr>
                <a:t>Connect our data</a:t>
              </a:r>
              <a:br>
                <a:rPr lang="en" sz="1400" b="0" i="0" u="none" strike="noStrike" cap="none" dirty="0">
                  <a:solidFill>
                    <a:schemeClr val="bg1"/>
                  </a:solidFill>
                  <a:latin typeface="Arial"/>
                  <a:ea typeface="Arial"/>
                  <a:cs typeface="Arial"/>
                  <a:sym typeface="Arial"/>
                </a:rPr>
              </a:br>
              <a:r>
                <a:rPr lang="en" sz="1400" b="0" i="0" u="none" strike="noStrike" cap="none" dirty="0">
                  <a:solidFill>
                    <a:schemeClr val="bg2">
                      <a:lumMod val="50000"/>
                    </a:schemeClr>
                  </a:solidFill>
                  <a:latin typeface="Arial"/>
                  <a:ea typeface="Arial"/>
                  <a:cs typeface="Arial"/>
                  <a:sym typeface="Arial"/>
                </a:rPr>
                <a:t>Upload our data with a CSV file, built-in integrations, or APIs.</a:t>
              </a:r>
              <a:endParaRPr sz="1400" b="0" i="0" u="none" strike="noStrike" cap="none" dirty="0">
                <a:solidFill>
                  <a:schemeClr val="bg2">
                    <a:lumMod val="50000"/>
                  </a:schemeClr>
                </a:solidFill>
                <a:latin typeface="Arial"/>
                <a:ea typeface="Arial"/>
                <a:cs typeface="Arial"/>
                <a:sym typeface="Arial"/>
              </a:endParaRPr>
            </a:p>
          </p:txBody>
        </p:sp>
        <p:sp>
          <p:nvSpPr>
            <p:cNvPr id="64" name="Google Shape;397;p54">
              <a:extLst>
                <a:ext uri="{FF2B5EF4-FFF2-40B4-BE49-F238E27FC236}">
                  <a16:creationId xmlns:a16="http://schemas.microsoft.com/office/drawing/2014/main" id="{E95E66D5-AE0D-CA43-B7F6-A9DC6B12435E}"/>
                </a:ext>
              </a:extLst>
            </p:cNvPr>
            <p:cNvSpPr/>
            <p:nvPr/>
          </p:nvSpPr>
          <p:spPr>
            <a:xfrm>
              <a:off x="771452" y="3441144"/>
              <a:ext cx="4742021" cy="1154607"/>
            </a:xfrm>
            <a:prstGeom prst="roundRect">
              <a:avLst>
                <a:gd name="adj" fmla="val 16667"/>
              </a:avLst>
            </a:prstGeom>
            <a:solidFill>
              <a:schemeClr val="bg2">
                <a:lumMod val="90000"/>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6" name="Google Shape;400;p54">
              <a:extLst>
                <a:ext uri="{FF2B5EF4-FFF2-40B4-BE49-F238E27FC236}">
                  <a16:creationId xmlns:a16="http://schemas.microsoft.com/office/drawing/2014/main" id="{3A7310EB-3959-9B42-828A-EC452F4A102E}"/>
                </a:ext>
              </a:extLst>
            </p:cNvPr>
            <p:cNvSpPr txBox="1"/>
            <p:nvPr/>
          </p:nvSpPr>
          <p:spPr>
            <a:xfrm>
              <a:off x="1687917" y="3441144"/>
              <a:ext cx="4087066" cy="115460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 sz="1600" b="1" i="0" u="none" strike="noStrike" cap="none" dirty="0">
                  <a:latin typeface="Arial"/>
                  <a:ea typeface="Arial"/>
                  <a:cs typeface="Arial"/>
                  <a:sym typeface="Arial"/>
                </a:rPr>
                <a:t>Create a data set</a:t>
              </a:r>
              <a:br>
                <a:rPr lang="en" sz="1400" b="0" i="0" u="none" strike="noStrike" cap="none" dirty="0">
                  <a:solidFill>
                    <a:schemeClr val="bg1"/>
                  </a:solidFill>
                  <a:latin typeface="Arial"/>
                  <a:ea typeface="Arial"/>
                  <a:cs typeface="Arial"/>
                  <a:sym typeface="Arial"/>
                </a:rPr>
              </a:br>
              <a:r>
                <a:rPr lang="en" sz="1400" b="0" i="0" u="none" strike="noStrike" cap="none" dirty="0">
                  <a:solidFill>
                    <a:schemeClr val="bg2">
                      <a:lumMod val="50000"/>
                    </a:schemeClr>
                  </a:solidFill>
                  <a:latin typeface="Arial"/>
                  <a:ea typeface="Arial"/>
                  <a:cs typeface="Arial"/>
                  <a:sym typeface="Arial"/>
                </a:rPr>
                <a:t>Figure out what we want to </a:t>
              </a:r>
              <a:endParaRPr sz="1400" b="0" i="0" u="none" strike="noStrike" cap="none" dirty="0">
                <a:solidFill>
                  <a:schemeClr val="bg2">
                    <a:lumMod val="50000"/>
                  </a:schemeClr>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 sz="1400" b="0" i="0" u="none" strike="noStrike" cap="none" dirty="0">
                  <a:solidFill>
                    <a:schemeClr val="bg2">
                      <a:lumMod val="50000"/>
                    </a:schemeClr>
                  </a:solidFill>
                  <a:latin typeface="Arial"/>
                  <a:ea typeface="Arial"/>
                  <a:cs typeface="Arial"/>
                  <a:sym typeface="Arial"/>
                </a:rPr>
                <a:t>compare using our data.</a:t>
              </a:r>
              <a:endParaRPr sz="1400" b="0" i="0" u="none" strike="noStrike" cap="none" dirty="0">
                <a:solidFill>
                  <a:schemeClr val="bg2">
                    <a:lumMod val="50000"/>
                  </a:schemeClr>
                </a:solidFill>
                <a:latin typeface="Arial"/>
                <a:ea typeface="Arial"/>
                <a:cs typeface="Arial"/>
                <a:sym typeface="Arial"/>
              </a:endParaRPr>
            </a:p>
          </p:txBody>
        </p:sp>
        <p:sp>
          <p:nvSpPr>
            <p:cNvPr id="67" name="Google Shape;401;p54">
              <a:extLst>
                <a:ext uri="{FF2B5EF4-FFF2-40B4-BE49-F238E27FC236}">
                  <a16:creationId xmlns:a16="http://schemas.microsoft.com/office/drawing/2014/main" id="{7D148244-D986-D74D-8F2B-4881933E1EEA}"/>
                </a:ext>
              </a:extLst>
            </p:cNvPr>
            <p:cNvSpPr/>
            <p:nvPr/>
          </p:nvSpPr>
          <p:spPr>
            <a:xfrm>
              <a:off x="6503495" y="1638425"/>
              <a:ext cx="5394130" cy="1154607"/>
            </a:xfrm>
            <a:prstGeom prst="roundRect">
              <a:avLst>
                <a:gd name="adj" fmla="val 16667"/>
              </a:avLst>
            </a:prstGeom>
            <a:solidFill>
              <a:schemeClr val="bg2">
                <a:lumMod val="90000"/>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9" name="Google Shape;404;p54">
              <a:extLst>
                <a:ext uri="{FF2B5EF4-FFF2-40B4-BE49-F238E27FC236}">
                  <a16:creationId xmlns:a16="http://schemas.microsoft.com/office/drawing/2014/main" id="{22F45200-70B9-664C-AA0A-DCECBF7FDBB3}"/>
                </a:ext>
              </a:extLst>
            </p:cNvPr>
            <p:cNvSpPr txBox="1"/>
            <p:nvPr/>
          </p:nvSpPr>
          <p:spPr>
            <a:xfrm>
              <a:off x="7419979" y="1638425"/>
              <a:ext cx="4477647" cy="115460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lang="en" sz="1400" b="1" i="0" u="none" strike="noStrike" cap="none" dirty="0">
                <a:solidFill>
                  <a:schemeClr val="bg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 sz="1600" b="1" i="0" u="none" strike="noStrike" cap="none" dirty="0">
                  <a:latin typeface="Arial"/>
                  <a:ea typeface="Arial"/>
                  <a:cs typeface="Arial"/>
                  <a:sym typeface="Arial"/>
                </a:rPr>
                <a:t>Choose our report </a:t>
              </a:r>
              <a:br>
                <a:rPr lang="en" sz="1400" b="0" i="0" u="none" strike="noStrike" cap="none" dirty="0">
                  <a:solidFill>
                    <a:schemeClr val="bg1"/>
                  </a:solidFill>
                  <a:latin typeface="Arial"/>
                  <a:ea typeface="Arial"/>
                  <a:cs typeface="Arial"/>
                  <a:sym typeface="Arial"/>
                </a:rPr>
              </a:br>
              <a:r>
                <a:rPr lang="en" sz="1400" b="0" i="0" u="none" strike="noStrike" cap="none" dirty="0">
                  <a:solidFill>
                    <a:schemeClr val="bg2">
                      <a:lumMod val="50000"/>
                    </a:schemeClr>
                  </a:solidFill>
                  <a:latin typeface="Arial"/>
                  <a:ea typeface="Arial"/>
                  <a:cs typeface="Arial"/>
                  <a:sym typeface="Arial"/>
                </a:rPr>
                <a:t>Pick from multiple reports including: cohort analysis, budget optimization, etc</a:t>
              </a:r>
              <a:r>
                <a:rPr lang="en" sz="1400" b="0" i="0" u="none" strike="noStrike" cap="none" dirty="0">
                  <a:solidFill>
                    <a:schemeClr val="bg1"/>
                  </a:solidFill>
                  <a:latin typeface="Arial"/>
                  <a:ea typeface="Arial"/>
                  <a:cs typeface="Arial"/>
                  <a:sym typeface="Arial"/>
                </a:rPr>
                <a:t>.  </a:t>
              </a:r>
              <a:endParaRPr sz="1400" b="0" i="0" u="none" strike="noStrike" cap="none" dirty="0">
                <a:solidFill>
                  <a:schemeClr val="bg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dirty="0">
                <a:solidFill>
                  <a:schemeClr val="bg1"/>
                </a:solidFill>
                <a:latin typeface="Arial"/>
                <a:ea typeface="Arial"/>
                <a:cs typeface="Arial"/>
                <a:sym typeface="Arial"/>
              </a:endParaRPr>
            </a:p>
          </p:txBody>
        </p:sp>
        <p:sp>
          <p:nvSpPr>
            <p:cNvPr id="70" name="Google Shape;405;p54">
              <a:extLst>
                <a:ext uri="{FF2B5EF4-FFF2-40B4-BE49-F238E27FC236}">
                  <a16:creationId xmlns:a16="http://schemas.microsoft.com/office/drawing/2014/main" id="{E8BB5B16-E350-F344-A998-11B56013487F}"/>
                </a:ext>
              </a:extLst>
            </p:cNvPr>
            <p:cNvSpPr/>
            <p:nvPr/>
          </p:nvSpPr>
          <p:spPr>
            <a:xfrm>
              <a:off x="6503495" y="3441144"/>
              <a:ext cx="5394130" cy="1154607"/>
            </a:xfrm>
            <a:prstGeom prst="roundRect">
              <a:avLst>
                <a:gd name="adj" fmla="val 16667"/>
              </a:avLst>
            </a:prstGeom>
            <a:solidFill>
              <a:schemeClr val="bg2">
                <a:lumMod val="90000"/>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2" name="Google Shape;408;p54">
              <a:extLst>
                <a:ext uri="{FF2B5EF4-FFF2-40B4-BE49-F238E27FC236}">
                  <a16:creationId xmlns:a16="http://schemas.microsoft.com/office/drawing/2014/main" id="{71BA95F9-9C3E-8B4E-862A-4A4162FB0208}"/>
                </a:ext>
              </a:extLst>
            </p:cNvPr>
            <p:cNvSpPr txBox="1"/>
            <p:nvPr/>
          </p:nvSpPr>
          <p:spPr>
            <a:xfrm>
              <a:off x="7419997" y="3441144"/>
              <a:ext cx="4448897" cy="115460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en" sz="1600" b="1" i="0" u="none" strike="noStrike" cap="none" dirty="0">
                  <a:latin typeface="Arial"/>
                  <a:ea typeface="Arial"/>
                  <a:cs typeface="Arial"/>
                  <a:sym typeface="Arial"/>
                </a:rPr>
                <a:t>Share our findings</a:t>
              </a:r>
              <a:br>
                <a:rPr lang="en" sz="1400" b="0" i="0" u="none" strike="noStrike" cap="none" dirty="0">
                  <a:solidFill>
                    <a:schemeClr val="bg1"/>
                  </a:solidFill>
                  <a:latin typeface="Arial"/>
                  <a:ea typeface="Arial"/>
                  <a:cs typeface="Arial"/>
                  <a:sym typeface="Arial"/>
                </a:rPr>
              </a:br>
              <a:r>
                <a:rPr lang="en" sz="1400" b="0" i="0" u="none" strike="noStrike" cap="none" dirty="0">
                  <a:solidFill>
                    <a:schemeClr val="bg2">
                      <a:lumMod val="50000"/>
                    </a:schemeClr>
                  </a:solidFill>
                  <a:latin typeface="Arial"/>
                  <a:ea typeface="Arial"/>
                  <a:cs typeface="Arial"/>
                  <a:sym typeface="Arial"/>
                </a:rPr>
                <a:t>Export tables, graphs, and reports back into your HRIS or as PDF files. </a:t>
              </a:r>
              <a:endParaRPr sz="1400" b="0" i="0" u="none" strike="noStrike" cap="none" dirty="0">
                <a:solidFill>
                  <a:schemeClr val="bg2">
                    <a:lumMod val="50000"/>
                  </a:schemeClr>
                </a:solidFill>
                <a:latin typeface="Arial"/>
                <a:ea typeface="Arial"/>
                <a:cs typeface="Arial"/>
                <a:sym typeface="Arial"/>
              </a:endParaRPr>
            </a:p>
          </p:txBody>
        </p:sp>
        <p:sp>
          <p:nvSpPr>
            <p:cNvPr id="73" name="Oval 72">
              <a:extLst>
                <a:ext uri="{FF2B5EF4-FFF2-40B4-BE49-F238E27FC236}">
                  <a16:creationId xmlns:a16="http://schemas.microsoft.com/office/drawing/2014/main" id="{13C52531-90F9-9E4F-BE93-799D337D39D9}"/>
                </a:ext>
              </a:extLst>
            </p:cNvPr>
            <p:cNvSpPr/>
            <p:nvPr/>
          </p:nvSpPr>
          <p:spPr>
            <a:xfrm>
              <a:off x="6130782" y="1638689"/>
              <a:ext cx="1154377" cy="1154343"/>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RO"/>
            </a:p>
          </p:txBody>
        </p:sp>
        <p:sp>
          <p:nvSpPr>
            <p:cNvPr id="68" name="Google Shape;403;p54">
              <a:extLst>
                <a:ext uri="{FF2B5EF4-FFF2-40B4-BE49-F238E27FC236}">
                  <a16:creationId xmlns:a16="http://schemas.microsoft.com/office/drawing/2014/main" id="{1476EEAD-E3D1-2A4D-BDC9-CBD85F342A1D}"/>
                </a:ext>
              </a:extLst>
            </p:cNvPr>
            <p:cNvSpPr txBox="1"/>
            <p:nvPr/>
          </p:nvSpPr>
          <p:spPr>
            <a:xfrm>
              <a:off x="6130667" y="1832658"/>
              <a:ext cx="1154607" cy="76643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i="0" u="none" strike="noStrike" cap="none" dirty="0">
                  <a:solidFill>
                    <a:srgbClr val="FFFFFF"/>
                  </a:solidFill>
                  <a:latin typeface="Arial"/>
                  <a:ea typeface="Arial"/>
                  <a:cs typeface="Arial"/>
                  <a:sym typeface="Arial"/>
                </a:rPr>
                <a:t>3</a:t>
              </a:r>
              <a:endParaRPr sz="4800" b="1" i="0" u="none" strike="noStrike" cap="none" dirty="0">
                <a:solidFill>
                  <a:srgbClr val="FFFFFF"/>
                </a:solidFill>
                <a:latin typeface="Arial"/>
                <a:ea typeface="Arial"/>
                <a:cs typeface="Arial"/>
                <a:sym typeface="Arial"/>
              </a:endParaRPr>
            </a:p>
          </p:txBody>
        </p:sp>
        <p:sp>
          <p:nvSpPr>
            <p:cNvPr id="75" name="Oval 74">
              <a:extLst>
                <a:ext uri="{FF2B5EF4-FFF2-40B4-BE49-F238E27FC236}">
                  <a16:creationId xmlns:a16="http://schemas.microsoft.com/office/drawing/2014/main" id="{98FA719A-6A8E-DF48-AC78-EEAF1BF9923B}"/>
                </a:ext>
              </a:extLst>
            </p:cNvPr>
            <p:cNvSpPr/>
            <p:nvPr/>
          </p:nvSpPr>
          <p:spPr>
            <a:xfrm>
              <a:off x="6130782" y="3441374"/>
              <a:ext cx="1154377" cy="1154343"/>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O"/>
            </a:p>
          </p:txBody>
        </p:sp>
        <p:sp>
          <p:nvSpPr>
            <p:cNvPr id="76" name="Google Shape;403;p54">
              <a:extLst>
                <a:ext uri="{FF2B5EF4-FFF2-40B4-BE49-F238E27FC236}">
                  <a16:creationId xmlns:a16="http://schemas.microsoft.com/office/drawing/2014/main" id="{27C0B44E-8C3A-134F-BA56-A30B8B49D6D3}"/>
                </a:ext>
              </a:extLst>
            </p:cNvPr>
            <p:cNvSpPr txBox="1"/>
            <p:nvPr/>
          </p:nvSpPr>
          <p:spPr>
            <a:xfrm>
              <a:off x="6130667" y="3635343"/>
              <a:ext cx="1154607" cy="76643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i="0" u="none" strike="noStrike" cap="none" dirty="0">
                  <a:solidFill>
                    <a:srgbClr val="FFFFFF"/>
                  </a:solidFill>
                  <a:latin typeface="Arial"/>
                  <a:ea typeface="Arial"/>
                  <a:cs typeface="Arial"/>
                  <a:sym typeface="Arial"/>
                </a:rPr>
                <a:t>4</a:t>
              </a:r>
              <a:endParaRPr sz="4800" b="1" i="0" u="none" strike="noStrike" cap="none" dirty="0">
                <a:solidFill>
                  <a:srgbClr val="FFFFFF"/>
                </a:solidFill>
                <a:latin typeface="Arial"/>
                <a:ea typeface="Arial"/>
                <a:cs typeface="Arial"/>
                <a:sym typeface="Arial"/>
              </a:endParaRPr>
            </a:p>
          </p:txBody>
        </p:sp>
        <p:sp>
          <p:nvSpPr>
            <p:cNvPr id="78" name="Oval 77">
              <a:extLst>
                <a:ext uri="{FF2B5EF4-FFF2-40B4-BE49-F238E27FC236}">
                  <a16:creationId xmlns:a16="http://schemas.microsoft.com/office/drawing/2014/main" id="{84E7395B-3BBE-5342-9B37-64BF6C7CC831}"/>
                </a:ext>
              </a:extLst>
            </p:cNvPr>
            <p:cNvSpPr/>
            <p:nvPr/>
          </p:nvSpPr>
          <p:spPr>
            <a:xfrm>
              <a:off x="402558" y="1638689"/>
              <a:ext cx="1154377" cy="1154343"/>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O"/>
            </a:p>
          </p:txBody>
        </p:sp>
        <p:sp>
          <p:nvSpPr>
            <p:cNvPr id="79" name="Google Shape;403;p54">
              <a:extLst>
                <a:ext uri="{FF2B5EF4-FFF2-40B4-BE49-F238E27FC236}">
                  <a16:creationId xmlns:a16="http://schemas.microsoft.com/office/drawing/2014/main" id="{E6F3700C-EF8B-D541-BAE7-66FB7ABD6A6C}"/>
                </a:ext>
              </a:extLst>
            </p:cNvPr>
            <p:cNvSpPr txBox="1"/>
            <p:nvPr/>
          </p:nvSpPr>
          <p:spPr>
            <a:xfrm>
              <a:off x="402443" y="1832658"/>
              <a:ext cx="1154607" cy="76643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i="0" u="none" strike="noStrike" cap="none" dirty="0">
                  <a:solidFill>
                    <a:srgbClr val="FFFFFF"/>
                  </a:solidFill>
                  <a:latin typeface="Arial"/>
                  <a:ea typeface="Arial"/>
                  <a:cs typeface="Arial"/>
                  <a:sym typeface="Arial"/>
                </a:rPr>
                <a:t>1</a:t>
              </a:r>
              <a:endParaRPr sz="4800" b="1" i="0" u="none" strike="noStrike" cap="none" dirty="0">
                <a:solidFill>
                  <a:srgbClr val="FFFFFF"/>
                </a:solidFill>
                <a:latin typeface="Arial"/>
                <a:ea typeface="Arial"/>
                <a:cs typeface="Arial"/>
                <a:sym typeface="Arial"/>
              </a:endParaRPr>
            </a:p>
          </p:txBody>
        </p:sp>
        <p:sp>
          <p:nvSpPr>
            <p:cNvPr id="81" name="Oval 80">
              <a:extLst>
                <a:ext uri="{FF2B5EF4-FFF2-40B4-BE49-F238E27FC236}">
                  <a16:creationId xmlns:a16="http://schemas.microsoft.com/office/drawing/2014/main" id="{C7C54C43-35F3-AE4D-A690-AC71808BC8B7}"/>
                </a:ext>
              </a:extLst>
            </p:cNvPr>
            <p:cNvSpPr/>
            <p:nvPr/>
          </p:nvSpPr>
          <p:spPr>
            <a:xfrm>
              <a:off x="402558" y="3441374"/>
              <a:ext cx="1154377" cy="1154343"/>
            </a:xfrm>
            <a:prstGeom prst="ellipse">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O"/>
            </a:p>
          </p:txBody>
        </p:sp>
        <p:sp>
          <p:nvSpPr>
            <p:cNvPr id="82" name="Google Shape;403;p54">
              <a:extLst>
                <a:ext uri="{FF2B5EF4-FFF2-40B4-BE49-F238E27FC236}">
                  <a16:creationId xmlns:a16="http://schemas.microsoft.com/office/drawing/2014/main" id="{3E0C2CFA-8D39-374A-B972-A7E999861ED3}"/>
                </a:ext>
              </a:extLst>
            </p:cNvPr>
            <p:cNvSpPr txBox="1"/>
            <p:nvPr/>
          </p:nvSpPr>
          <p:spPr>
            <a:xfrm>
              <a:off x="402443" y="3635343"/>
              <a:ext cx="1154607" cy="76643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i="0" u="none" strike="noStrike" cap="none" dirty="0">
                  <a:solidFill>
                    <a:srgbClr val="FFFFFF"/>
                  </a:solidFill>
                  <a:latin typeface="Arial"/>
                  <a:ea typeface="Arial"/>
                  <a:cs typeface="Arial"/>
                  <a:sym typeface="Arial"/>
                </a:rPr>
                <a:t>2</a:t>
              </a:r>
              <a:endParaRPr sz="4800" b="1" i="0" u="none" strike="noStrike" cap="none" dirty="0">
                <a:solidFill>
                  <a:srgbClr val="FFFFFF"/>
                </a:solidFill>
                <a:latin typeface="Arial"/>
                <a:ea typeface="Arial"/>
                <a:cs typeface="Arial"/>
                <a:sym typeface="Arial"/>
              </a:endParaRPr>
            </a:p>
          </p:txBody>
        </p:sp>
      </p:grpSp>
    </p:spTree>
    <p:extLst>
      <p:ext uri="{BB962C8B-B14F-4D97-AF65-F5344CB8AC3E}">
        <p14:creationId xmlns:p14="http://schemas.microsoft.com/office/powerpoint/2010/main" val="2953210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4C72D13-5E27-8641-985B-1F7E5AAA14E1}"/>
              </a:ext>
            </a:extLst>
          </p:cNvPr>
          <p:cNvSpPr txBox="1">
            <a:spLocks/>
          </p:cNvSpPr>
          <p:nvPr/>
        </p:nvSpPr>
        <p:spPr>
          <a:xfrm>
            <a:off x="547044" y="542925"/>
            <a:ext cx="9820114"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Payscale is here for us</a:t>
            </a:r>
          </a:p>
        </p:txBody>
      </p:sp>
      <p:grpSp>
        <p:nvGrpSpPr>
          <p:cNvPr id="126" name="Group 125">
            <a:extLst>
              <a:ext uri="{FF2B5EF4-FFF2-40B4-BE49-F238E27FC236}">
                <a16:creationId xmlns:a16="http://schemas.microsoft.com/office/drawing/2014/main" id="{03740FCB-5079-3F4D-ADB0-56664C1E4C8C}"/>
              </a:ext>
            </a:extLst>
          </p:cNvPr>
          <p:cNvGrpSpPr/>
          <p:nvPr/>
        </p:nvGrpSpPr>
        <p:grpSpPr>
          <a:xfrm>
            <a:off x="335301" y="1630112"/>
            <a:ext cx="11184193" cy="4284271"/>
            <a:chOff x="195049" y="1438796"/>
            <a:chExt cx="8520501" cy="3263904"/>
          </a:xfrm>
        </p:grpSpPr>
        <p:sp>
          <p:nvSpPr>
            <p:cNvPr id="106" name="Google Shape;415;p55">
              <a:extLst>
                <a:ext uri="{FF2B5EF4-FFF2-40B4-BE49-F238E27FC236}">
                  <a16:creationId xmlns:a16="http://schemas.microsoft.com/office/drawing/2014/main" id="{85846B34-7DBD-034D-9C63-1DD9338290E0}"/>
                </a:ext>
              </a:extLst>
            </p:cNvPr>
            <p:cNvSpPr/>
            <p:nvPr/>
          </p:nvSpPr>
          <p:spPr>
            <a:xfrm>
              <a:off x="723304" y="1442350"/>
              <a:ext cx="3669019" cy="828979"/>
            </a:xfrm>
            <a:prstGeom prst="roundRect">
              <a:avLst>
                <a:gd name="adj" fmla="val 16667"/>
              </a:avLst>
            </a:prstGeom>
            <a:solidFill>
              <a:schemeClr val="bg2">
                <a:lumMod val="90000"/>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7" name="Google Shape;416;p55">
              <a:extLst>
                <a:ext uri="{FF2B5EF4-FFF2-40B4-BE49-F238E27FC236}">
                  <a16:creationId xmlns:a16="http://schemas.microsoft.com/office/drawing/2014/main" id="{B7A36081-B206-3549-BD43-A5FB27B30921}"/>
                </a:ext>
              </a:extLst>
            </p:cNvPr>
            <p:cNvSpPr/>
            <p:nvPr/>
          </p:nvSpPr>
          <p:spPr>
            <a:xfrm>
              <a:off x="430908" y="1442350"/>
              <a:ext cx="849878" cy="828979"/>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8" name="Google Shape;417;p55">
              <a:extLst>
                <a:ext uri="{FF2B5EF4-FFF2-40B4-BE49-F238E27FC236}">
                  <a16:creationId xmlns:a16="http://schemas.microsoft.com/office/drawing/2014/main" id="{5129B07C-D1DE-734B-AC78-1A4843AFFC17}"/>
                </a:ext>
              </a:extLst>
            </p:cNvPr>
            <p:cNvSpPr txBox="1"/>
            <p:nvPr/>
          </p:nvSpPr>
          <p:spPr>
            <a:xfrm>
              <a:off x="617604" y="1444190"/>
              <a:ext cx="465450" cy="825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i="0" u="none" strike="noStrike" cap="none" dirty="0">
                  <a:solidFill>
                    <a:srgbClr val="FFFFFF"/>
                  </a:solidFill>
                  <a:latin typeface="Arial"/>
                  <a:ea typeface="Arial"/>
                  <a:cs typeface="Arial"/>
                  <a:sym typeface="Arial"/>
                </a:rPr>
                <a:t>1</a:t>
              </a:r>
              <a:endParaRPr sz="4800" b="1" i="0" u="none" strike="noStrike" cap="none" dirty="0">
                <a:solidFill>
                  <a:srgbClr val="FFFFFF"/>
                </a:solidFill>
                <a:latin typeface="Arial"/>
                <a:ea typeface="Arial"/>
                <a:cs typeface="Arial"/>
                <a:sym typeface="Arial"/>
              </a:endParaRPr>
            </a:p>
          </p:txBody>
        </p:sp>
        <p:sp>
          <p:nvSpPr>
            <p:cNvPr id="109" name="Google Shape;418;p55">
              <a:extLst>
                <a:ext uri="{FF2B5EF4-FFF2-40B4-BE49-F238E27FC236}">
                  <a16:creationId xmlns:a16="http://schemas.microsoft.com/office/drawing/2014/main" id="{BC53D453-0919-F943-8569-77BB5A47F477}"/>
                </a:ext>
              </a:extLst>
            </p:cNvPr>
            <p:cNvSpPr txBox="1"/>
            <p:nvPr/>
          </p:nvSpPr>
          <p:spPr>
            <a:xfrm>
              <a:off x="1497255" y="1484650"/>
              <a:ext cx="2690100" cy="7626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700"/>
                <a:buFont typeface="Arial"/>
                <a:buNone/>
              </a:pPr>
              <a:r>
                <a:rPr lang="en" b="1" i="0" u="none" strike="noStrike" cap="none" dirty="0">
                  <a:latin typeface="Arial"/>
                  <a:ea typeface="Arial"/>
                  <a:cs typeface="Arial"/>
                  <a:sym typeface="Arial"/>
                </a:rPr>
                <a:t>Product </a:t>
              </a:r>
              <a:r>
                <a:rPr lang="en" sz="2000" b="1" i="0" u="none" strike="noStrike" cap="none" dirty="0">
                  <a:latin typeface="Arial"/>
                  <a:ea typeface="Arial"/>
                  <a:cs typeface="Arial"/>
                  <a:sym typeface="Arial"/>
                </a:rPr>
                <a:t>Onboarding</a:t>
              </a:r>
              <a:r>
                <a:rPr lang="en" b="1" i="0" u="none" strike="noStrike" cap="none" dirty="0">
                  <a:latin typeface="Arial"/>
                  <a:ea typeface="Arial"/>
                  <a:cs typeface="Arial"/>
                  <a:sym typeface="Arial"/>
                </a:rPr>
                <a:t> Support</a:t>
              </a:r>
              <a:endParaRPr sz="2000" b="0" i="0" u="none" strike="noStrike" cap="none" dirty="0">
                <a:latin typeface="Arial"/>
                <a:ea typeface="Arial"/>
                <a:cs typeface="Arial"/>
                <a:sym typeface="Arial"/>
              </a:endParaRPr>
            </a:p>
          </p:txBody>
        </p:sp>
        <p:sp>
          <p:nvSpPr>
            <p:cNvPr id="110" name="Google Shape;419;p55">
              <a:extLst>
                <a:ext uri="{FF2B5EF4-FFF2-40B4-BE49-F238E27FC236}">
                  <a16:creationId xmlns:a16="http://schemas.microsoft.com/office/drawing/2014/main" id="{DA799AF3-73EC-A248-83F5-79DD0DE7CA26}"/>
                </a:ext>
              </a:extLst>
            </p:cNvPr>
            <p:cNvSpPr/>
            <p:nvPr/>
          </p:nvSpPr>
          <p:spPr>
            <a:xfrm>
              <a:off x="5161846" y="1439950"/>
              <a:ext cx="3551542" cy="828979"/>
            </a:xfrm>
            <a:prstGeom prst="roundRect">
              <a:avLst>
                <a:gd name="adj" fmla="val 16667"/>
              </a:avLst>
            </a:prstGeom>
            <a:solidFill>
              <a:schemeClr val="bg2">
                <a:lumMod val="90000"/>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1" name="Google Shape;420;p55">
              <a:extLst>
                <a:ext uri="{FF2B5EF4-FFF2-40B4-BE49-F238E27FC236}">
                  <a16:creationId xmlns:a16="http://schemas.microsoft.com/office/drawing/2014/main" id="{42565A07-7BAC-3F45-AAD1-E3D8F6812AA1}"/>
                </a:ext>
              </a:extLst>
            </p:cNvPr>
            <p:cNvSpPr/>
            <p:nvPr/>
          </p:nvSpPr>
          <p:spPr>
            <a:xfrm>
              <a:off x="4860250" y="1438796"/>
              <a:ext cx="849878" cy="828979"/>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2" name="Google Shape;421;p55">
              <a:extLst>
                <a:ext uri="{FF2B5EF4-FFF2-40B4-BE49-F238E27FC236}">
                  <a16:creationId xmlns:a16="http://schemas.microsoft.com/office/drawing/2014/main" id="{F2DB9D77-BD7A-5049-BDA8-BEE574BD2345}"/>
                </a:ext>
              </a:extLst>
            </p:cNvPr>
            <p:cNvSpPr txBox="1"/>
            <p:nvPr/>
          </p:nvSpPr>
          <p:spPr>
            <a:xfrm>
              <a:off x="4994002" y="1438796"/>
              <a:ext cx="585162" cy="82897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i="0" u="none" strike="noStrike" cap="none" dirty="0">
                  <a:solidFill>
                    <a:srgbClr val="FFFFFF"/>
                  </a:solidFill>
                  <a:latin typeface="Arial"/>
                  <a:ea typeface="Arial"/>
                  <a:cs typeface="Arial"/>
                  <a:sym typeface="Arial"/>
                </a:rPr>
                <a:t>2</a:t>
              </a:r>
              <a:endParaRPr sz="4800" b="1" i="0" u="none" strike="noStrike" cap="none" dirty="0">
                <a:solidFill>
                  <a:srgbClr val="FFFFFF"/>
                </a:solidFill>
                <a:latin typeface="Arial"/>
                <a:ea typeface="Arial"/>
                <a:cs typeface="Arial"/>
                <a:sym typeface="Arial"/>
              </a:endParaRPr>
            </a:p>
          </p:txBody>
        </p:sp>
        <p:cxnSp>
          <p:nvCxnSpPr>
            <p:cNvPr id="113" name="Google Shape;422;p55">
              <a:extLst>
                <a:ext uri="{FF2B5EF4-FFF2-40B4-BE49-F238E27FC236}">
                  <a16:creationId xmlns:a16="http://schemas.microsoft.com/office/drawing/2014/main" id="{83389C8C-C621-4643-911E-F5DB26E3CB0F}"/>
                </a:ext>
              </a:extLst>
            </p:cNvPr>
            <p:cNvCxnSpPr>
              <a:cxnSpLocks/>
            </p:cNvCxnSpPr>
            <p:nvPr/>
          </p:nvCxnSpPr>
          <p:spPr>
            <a:xfrm rot="10800000" flipH="1">
              <a:off x="4533525" y="2995425"/>
              <a:ext cx="605100" cy="900"/>
            </a:xfrm>
            <a:prstGeom prst="straightConnector1">
              <a:avLst/>
            </a:prstGeom>
            <a:noFill/>
            <a:ln w="38100" cap="flat" cmpd="sng">
              <a:solidFill>
                <a:schemeClr val="accent4"/>
              </a:solidFill>
              <a:prstDash val="solid"/>
              <a:round/>
              <a:headEnd type="none" w="sm" len="sm"/>
              <a:tailEnd type="triangle" w="med" len="med"/>
            </a:ln>
          </p:spPr>
        </p:cxnSp>
        <p:cxnSp>
          <p:nvCxnSpPr>
            <p:cNvPr id="114" name="Google Shape;423;p55">
              <a:extLst>
                <a:ext uri="{FF2B5EF4-FFF2-40B4-BE49-F238E27FC236}">
                  <a16:creationId xmlns:a16="http://schemas.microsoft.com/office/drawing/2014/main" id="{81242CCB-9F70-8049-A4AA-91D4E31CFCDA}"/>
                </a:ext>
              </a:extLst>
            </p:cNvPr>
            <p:cNvCxnSpPr>
              <a:cxnSpLocks/>
            </p:cNvCxnSpPr>
            <p:nvPr/>
          </p:nvCxnSpPr>
          <p:spPr>
            <a:xfrm rot="10800000" flipH="1">
              <a:off x="4533525" y="4163299"/>
              <a:ext cx="605100" cy="900"/>
            </a:xfrm>
            <a:prstGeom prst="straightConnector1">
              <a:avLst/>
            </a:prstGeom>
            <a:noFill/>
            <a:ln w="38100" cap="flat" cmpd="sng">
              <a:solidFill>
                <a:schemeClr val="accent4"/>
              </a:solidFill>
              <a:prstDash val="solid"/>
              <a:round/>
              <a:headEnd type="none" w="sm" len="sm"/>
              <a:tailEnd type="triangle" w="med" len="med"/>
            </a:ln>
          </p:spPr>
        </p:cxnSp>
        <p:sp>
          <p:nvSpPr>
            <p:cNvPr id="115" name="Google Shape;424;p55">
              <a:extLst>
                <a:ext uri="{FF2B5EF4-FFF2-40B4-BE49-F238E27FC236}">
                  <a16:creationId xmlns:a16="http://schemas.microsoft.com/office/drawing/2014/main" id="{970D8B17-3A43-8844-85A0-1B748DCC6E39}"/>
                </a:ext>
              </a:extLst>
            </p:cNvPr>
            <p:cNvSpPr/>
            <p:nvPr/>
          </p:nvSpPr>
          <p:spPr>
            <a:xfrm>
              <a:off x="5216350" y="2456925"/>
              <a:ext cx="3499200" cy="1077900"/>
            </a:xfrm>
            <a:prstGeom prst="roundRect">
              <a:avLst>
                <a:gd name="adj" fmla="val 16667"/>
              </a:avLst>
            </a:prstGeom>
            <a:solidFill>
              <a:schemeClr val="bg2">
                <a:lumMod val="90000"/>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6" name="Google Shape;425;p55">
              <a:extLst>
                <a:ext uri="{FF2B5EF4-FFF2-40B4-BE49-F238E27FC236}">
                  <a16:creationId xmlns:a16="http://schemas.microsoft.com/office/drawing/2014/main" id="{3155FE9D-672C-0847-ACDA-3947411E0370}"/>
                </a:ext>
              </a:extLst>
            </p:cNvPr>
            <p:cNvSpPr txBox="1"/>
            <p:nvPr/>
          </p:nvSpPr>
          <p:spPr>
            <a:xfrm>
              <a:off x="5341975" y="2493675"/>
              <a:ext cx="3111900" cy="852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100"/>
                <a:buFont typeface="Arial"/>
                <a:buNone/>
              </a:pPr>
              <a:endParaRPr lang="en" sz="1400" b="0" i="0" u="none" strike="noStrike" cap="none" dirty="0">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 sz="1400" dirty="0">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 sz="1400" b="0" i="0" u="none" strike="noStrike" cap="none" dirty="0">
                  <a:latin typeface="Arial"/>
                  <a:ea typeface="Arial"/>
                  <a:cs typeface="Arial"/>
                  <a:sym typeface="Arial"/>
                </a:rPr>
                <a:t>Consulting can include: developing goals of your pay audit, identifying what data is required, how to use the solution to meet these goals, etc. </a:t>
              </a:r>
              <a:r>
                <a:rPr lang="en" sz="1400" b="1" i="0" u="none" strike="noStrike" cap="none" dirty="0">
                  <a:latin typeface="Arial"/>
                  <a:ea typeface="Arial"/>
                  <a:cs typeface="Arial"/>
                  <a:sym typeface="Arial"/>
                </a:rPr>
                <a:t> </a:t>
              </a:r>
              <a:endParaRPr sz="1400" b="1" i="0" u="none" strike="noStrike" cap="none" dirty="0">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300" b="1" i="0" u="none" strike="noStrike" cap="none" dirty="0">
                <a:latin typeface="Arial"/>
                <a:ea typeface="Arial"/>
                <a:cs typeface="Arial"/>
                <a:sym typeface="Arial"/>
              </a:endParaRPr>
            </a:p>
          </p:txBody>
        </p:sp>
        <p:sp>
          <p:nvSpPr>
            <p:cNvPr id="117" name="Google Shape;426;p55">
              <a:extLst>
                <a:ext uri="{FF2B5EF4-FFF2-40B4-BE49-F238E27FC236}">
                  <a16:creationId xmlns:a16="http://schemas.microsoft.com/office/drawing/2014/main" id="{E4B3B967-3167-FF40-BB27-93258550E0BD}"/>
                </a:ext>
              </a:extLst>
            </p:cNvPr>
            <p:cNvSpPr/>
            <p:nvPr/>
          </p:nvSpPr>
          <p:spPr>
            <a:xfrm>
              <a:off x="5216350" y="3624800"/>
              <a:ext cx="3499200" cy="1077900"/>
            </a:xfrm>
            <a:prstGeom prst="roundRect">
              <a:avLst>
                <a:gd name="adj" fmla="val 16667"/>
              </a:avLst>
            </a:prstGeom>
            <a:solidFill>
              <a:schemeClr val="bg2">
                <a:lumMod val="90000"/>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8" name="Google Shape;427;p55">
              <a:extLst>
                <a:ext uri="{FF2B5EF4-FFF2-40B4-BE49-F238E27FC236}">
                  <a16:creationId xmlns:a16="http://schemas.microsoft.com/office/drawing/2014/main" id="{361BF6E2-0B62-D541-95B8-0D7208662817}"/>
                </a:ext>
              </a:extLst>
            </p:cNvPr>
            <p:cNvSpPr txBox="1"/>
            <p:nvPr/>
          </p:nvSpPr>
          <p:spPr>
            <a:xfrm>
              <a:off x="5341975" y="3742100"/>
              <a:ext cx="3111900" cy="8253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100"/>
                <a:buFont typeface="Arial"/>
                <a:buNone/>
              </a:pPr>
              <a:r>
                <a:rPr lang="en" sz="1400" b="0" i="0" u="none" strike="noStrike" cap="none" dirty="0">
                  <a:latin typeface="Arial"/>
                  <a:ea typeface="Arial"/>
                  <a:cs typeface="Arial"/>
                  <a:sym typeface="Arial"/>
                </a:rPr>
                <a:t>Consulting Services support is included in the annual license fee, with additional hours available.</a:t>
              </a:r>
              <a:endParaRPr sz="1400" b="0" i="0" u="none" strike="noStrike" cap="none" dirty="0">
                <a:latin typeface="Arial"/>
                <a:ea typeface="Arial"/>
                <a:cs typeface="Arial"/>
                <a:sym typeface="Arial"/>
              </a:endParaRPr>
            </a:p>
          </p:txBody>
        </p:sp>
        <p:cxnSp>
          <p:nvCxnSpPr>
            <p:cNvPr id="119" name="Google Shape;428;p55">
              <a:extLst>
                <a:ext uri="{FF2B5EF4-FFF2-40B4-BE49-F238E27FC236}">
                  <a16:creationId xmlns:a16="http://schemas.microsoft.com/office/drawing/2014/main" id="{319510E0-5295-7E4A-B65D-71EF9A5D3CBC}"/>
                </a:ext>
              </a:extLst>
            </p:cNvPr>
            <p:cNvCxnSpPr>
              <a:cxnSpLocks/>
            </p:cNvCxnSpPr>
            <p:nvPr/>
          </p:nvCxnSpPr>
          <p:spPr>
            <a:xfrm rot="10800000" flipH="1">
              <a:off x="195049" y="2995425"/>
              <a:ext cx="555600" cy="900"/>
            </a:xfrm>
            <a:prstGeom prst="straightConnector1">
              <a:avLst/>
            </a:prstGeom>
            <a:noFill/>
            <a:ln w="38100" cap="flat" cmpd="sng">
              <a:solidFill>
                <a:schemeClr val="accent5"/>
              </a:solidFill>
              <a:prstDash val="solid"/>
              <a:round/>
              <a:headEnd type="none" w="sm" len="sm"/>
              <a:tailEnd type="triangle" w="med" len="med"/>
            </a:ln>
          </p:spPr>
        </p:cxnSp>
        <p:sp>
          <p:nvSpPr>
            <p:cNvPr id="120" name="Google Shape;429;p55">
              <a:extLst>
                <a:ext uri="{FF2B5EF4-FFF2-40B4-BE49-F238E27FC236}">
                  <a16:creationId xmlns:a16="http://schemas.microsoft.com/office/drawing/2014/main" id="{E50BAD17-1FB7-E44C-B0A9-3F4E03173DB7}"/>
                </a:ext>
              </a:extLst>
            </p:cNvPr>
            <p:cNvSpPr/>
            <p:nvPr/>
          </p:nvSpPr>
          <p:spPr>
            <a:xfrm>
              <a:off x="893450" y="2456925"/>
              <a:ext cx="3499200" cy="1077900"/>
            </a:xfrm>
            <a:prstGeom prst="roundRect">
              <a:avLst>
                <a:gd name="adj" fmla="val 16667"/>
              </a:avLst>
            </a:prstGeom>
            <a:solidFill>
              <a:schemeClr val="bg2">
                <a:lumMod val="90000"/>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430;p55">
              <a:extLst>
                <a:ext uri="{FF2B5EF4-FFF2-40B4-BE49-F238E27FC236}">
                  <a16:creationId xmlns:a16="http://schemas.microsoft.com/office/drawing/2014/main" id="{99F41230-575C-7E42-89E3-F16A8F9F42FA}"/>
                </a:ext>
              </a:extLst>
            </p:cNvPr>
            <p:cNvSpPr txBox="1"/>
            <p:nvPr/>
          </p:nvSpPr>
          <p:spPr>
            <a:xfrm>
              <a:off x="1053275" y="2576550"/>
              <a:ext cx="3276900" cy="852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 sz="1400" b="0" i="0" u="none" strike="noStrike" cap="none" dirty="0">
                  <a:latin typeface="Arial"/>
                  <a:ea typeface="Arial"/>
                  <a:cs typeface="Arial"/>
                  <a:sym typeface="Arial"/>
                </a:rPr>
                <a:t>1:1 how-to help from our specialists to guide you through initial set-up, with online functional training. </a:t>
              </a:r>
              <a:endParaRPr sz="1400" b="0" i="0" u="none" strike="noStrike" cap="none" dirty="0">
                <a:latin typeface="Arial"/>
                <a:ea typeface="Arial"/>
                <a:cs typeface="Arial"/>
                <a:sym typeface="Arial"/>
              </a:endParaRPr>
            </a:p>
          </p:txBody>
        </p:sp>
        <p:sp>
          <p:nvSpPr>
            <p:cNvPr id="122" name="Google Shape;431;p55">
              <a:extLst>
                <a:ext uri="{FF2B5EF4-FFF2-40B4-BE49-F238E27FC236}">
                  <a16:creationId xmlns:a16="http://schemas.microsoft.com/office/drawing/2014/main" id="{E11D7897-8612-464F-9121-692C0539505B}"/>
                </a:ext>
              </a:extLst>
            </p:cNvPr>
            <p:cNvSpPr txBox="1"/>
            <p:nvPr/>
          </p:nvSpPr>
          <p:spPr>
            <a:xfrm>
              <a:off x="5808980" y="1487050"/>
              <a:ext cx="2690100" cy="7626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700"/>
                <a:buFont typeface="Arial"/>
                <a:buNone/>
              </a:pPr>
              <a:r>
                <a:rPr lang="en" b="1" i="0" u="none" strike="noStrike" cap="none" dirty="0">
                  <a:latin typeface="Arial"/>
                  <a:ea typeface="Arial"/>
                  <a:cs typeface="Arial"/>
                  <a:sym typeface="Arial"/>
                </a:rPr>
                <a:t>Consulting Services Support</a:t>
              </a:r>
              <a:endParaRPr sz="2000" b="0" i="0" u="none" strike="noStrike" cap="none" dirty="0">
                <a:latin typeface="Arial"/>
                <a:ea typeface="Arial"/>
                <a:cs typeface="Arial"/>
                <a:sym typeface="Arial"/>
              </a:endParaRPr>
            </a:p>
          </p:txBody>
        </p:sp>
        <p:cxnSp>
          <p:nvCxnSpPr>
            <p:cNvPr id="123" name="Google Shape;432;p55">
              <a:extLst>
                <a:ext uri="{FF2B5EF4-FFF2-40B4-BE49-F238E27FC236}">
                  <a16:creationId xmlns:a16="http://schemas.microsoft.com/office/drawing/2014/main" id="{6C378F25-113F-F741-9838-961D9B4B3709}"/>
                </a:ext>
              </a:extLst>
            </p:cNvPr>
            <p:cNvCxnSpPr>
              <a:cxnSpLocks/>
            </p:cNvCxnSpPr>
            <p:nvPr/>
          </p:nvCxnSpPr>
          <p:spPr>
            <a:xfrm rot="10800000" flipH="1">
              <a:off x="195049" y="4163300"/>
              <a:ext cx="555600" cy="900"/>
            </a:xfrm>
            <a:prstGeom prst="straightConnector1">
              <a:avLst/>
            </a:prstGeom>
            <a:noFill/>
            <a:ln w="38100" cap="flat" cmpd="sng">
              <a:solidFill>
                <a:schemeClr val="accent5"/>
              </a:solidFill>
              <a:prstDash val="solid"/>
              <a:round/>
              <a:headEnd type="none" w="sm" len="sm"/>
              <a:tailEnd type="triangle" w="med" len="med"/>
            </a:ln>
          </p:spPr>
        </p:cxnSp>
        <p:sp>
          <p:nvSpPr>
            <p:cNvPr id="124" name="Google Shape;433;p55">
              <a:extLst>
                <a:ext uri="{FF2B5EF4-FFF2-40B4-BE49-F238E27FC236}">
                  <a16:creationId xmlns:a16="http://schemas.microsoft.com/office/drawing/2014/main" id="{51B6A433-AE6C-E241-885A-ED3A70970C32}"/>
                </a:ext>
              </a:extLst>
            </p:cNvPr>
            <p:cNvSpPr/>
            <p:nvPr/>
          </p:nvSpPr>
          <p:spPr>
            <a:xfrm>
              <a:off x="893450" y="3624800"/>
              <a:ext cx="3499200" cy="1077900"/>
            </a:xfrm>
            <a:prstGeom prst="roundRect">
              <a:avLst>
                <a:gd name="adj" fmla="val 16667"/>
              </a:avLst>
            </a:prstGeom>
            <a:solidFill>
              <a:schemeClr val="bg2">
                <a:lumMod val="90000"/>
                <a:alpha val="5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5" name="Google Shape;434;p55">
              <a:extLst>
                <a:ext uri="{FF2B5EF4-FFF2-40B4-BE49-F238E27FC236}">
                  <a16:creationId xmlns:a16="http://schemas.microsoft.com/office/drawing/2014/main" id="{16C12AAD-302B-9D40-AB34-6058E7D780E5}"/>
                </a:ext>
              </a:extLst>
            </p:cNvPr>
            <p:cNvSpPr txBox="1"/>
            <p:nvPr/>
          </p:nvSpPr>
          <p:spPr>
            <a:xfrm>
              <a:off x="1053276" y="3710750"/>
              <a:ext cx="3100905" cy="852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 sz="1400" b="0" i="0" u="none" strike="noStrike" cap="none" dirty="0">
                  <a:latin typeface="Arial"/>
                  <a:ea typeface="Arial"/>
                  <a:cs typeface="Arial"/>
                  <a:sym typeface="Arial"/>
                </a:rPr>
                <a:t>Onboarding support is included in the annual license fee, with additional hours available.</a:t>
              </a:r>
              <a:endParaRPr sz="1400" b="0" i="0" u="none" strike="noStrike" cap="none" dirty="0">
                <a:latin typeface="Arial"/>
                <a:ea typeface="Arial"/>
                <a:cs typeface="Arial"/>
                <a:sym typeface="Arial"/>
              </a:endParaRPr>
            </a:p>
          </p:txBody>
        </p:sp>
      </p:grpSp>
    </p:spTree>
    <p:extLst>
      <p:ext uri="{BB962C8B-B14F-4D97-AF65-F5344CB8AC3E}">
        <p14:creationId xmlns:p14="http://schemas.microsoft.com/office/powerpoint/2010/main" val="399431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1C9DE1-06EF-4944-929A-6F26F13A1A12}"/>
              </a:ext>
            </a:extLst>
          </p:cNvPr>
          <p:cNvPicPr>
            <a:picLocks noChangeAspect="1"/>
          </p:cNvPicPr>
          <p:nvPr/>
        </p:nvPicPr>
        <p:blipFill>
          <a:blip r:embed="rId2"/>
          <a:srcRect/>
          <a:stretch/>
        </p:blipFill>
        <p:spPr>
          <a:xfrm>
            <a:off x="6095998" y="2490"/>
            <a:ext cx="6096000" cy="6853019"/>
          </a:xfrm>
          <a:prstGeom prst="rect">
            <a:avLst/>
          </a:prstGeom>
        </p:spPr>
      </p:pic>
      <p:sp>
        <p:nvSpPr>
          <p:cNvPr id="4" name="Content Placeholder 3">
            <a:extLst>
              <a:ext uri="{FF2B5EF4-FFF2-40B4-BE49-F238E27FC236}">
                <a16:creationId xmlns:a16="http://schemas.microsoft.com/office/drawing/2014/main" id="{88ADB8A9-A491-E844-B32C-08DE97C751B1}"/>
              </a:ext>
            </a:extLst>
          </p:cNvPr>
          <p:cNvSpPr>
            <a:spLocks noGrp="1"/>
          </p:cNvSpPr>
          <p:nvPr>
            <p:ph idx="1"/>
          </p:nvPr>
        </p:nvSpPr>
        <p:spPr>
          <a:xfrm>
            <a:off x="1156098" y="1819216"/>
            <a:ext cx="3013127" cy="2513298"/>
          </a:xfrm>
        </p:spPr>
        <p:txBody>
          <a:bodyPr>
            <a:normAutofit fontScale="92500" lnSpcReduction="10000"/>
          </a:bodyPr>
          <a:lstStyle/>
          <a:p>
            <a:pPr marL="0" indent="0">
              <a:lnSpc>
                <a:spcPct val="160000"/>
              </a:lnSpc>
              <a:buNone/>
            </a:pPr>
            <a:r>
              <a:rPr lang="en-US" sz="1800" dirty="0"/>
              <a:t>info@payscale.com</a:t>
            </a:r>
          </a:p>
          <a:p>
            <a:pPr marL="0" indent="0">
              <a:lnSpc>
                <a:spcPct val="160000"/>
              </a:lnSpc>
              <a:buNone/>
            </a:pPr>
            <a:r>
              <a:rPr lang="en-US" sz="1800" dirty="0"/>
              <a:t>@payscale</a:t>
            </a:r>
          </a:p>
          <a:p>
            <a:pPr marL="0" indent="0">
              <a:lnSpc>
                <a:spcPct val="160000"/>
              </a:lnSpc>
              <a:buNone/>
            </a:pPr>
            <a:r>
              <a:rPr lang="en-US" sz="1800" dirty="0"/>
              <a:t>@payscale</a:t>
            </a:r>
          </a:p>
          <a:p>
            <a:pPr marL="0" indent="0">
              <a:lnSpc>
                <a:spcPct val="160000"/>
              </a:lnSpc>
              <a:buNone/>
            </a:pPr>
            <a:r>
              <a:rPr lang="en-US" sz="1800" dirty="0"/>
              <a:t>payscale.com</a:t>
            </a:r>
          </a:p>
          <a:p>
            <a:pPr marL="0" indent="0">
              <a:lnSpc>
                <a:spcPct val="160000"/>
              </a:lnSpc>
              <a:buNone/>
            </a:pPr>
            <a:r>
              <a:rPr lang="en-US" sz="1800" dirty="0">
                <a:latin typeface="Arial" panose="020B0604020202020204" pitchFamily="34" charset="0"/>
                <a:cs typeface="Arial" panose="020B0604020202020204" pitchFamily="34" charset="0"/>
              </a:rPr>
              <a:t>+00-000-000-0000</a:t>
            </a:r>
          </a:p>
        </p:txBody>
      </p:sp>
      <p:sp>
        <p:nvSpPr>
          <p:cNvPr id="6" name="Title 5">
            <a:extLst>
              <a:ext uri="{FF2B5EF4-FFF2-40B4-BE49-F238E27FC236}">
                <a16:creationId xmlns:a16="http://schemas.microsoft.com/office/drawing/2014/main" id="{E97FD591-8039-6742-B705-32CDCAC2CD5B}"/>
              </a:ext>
            </a:extLst>
          </p:cNvPr>
          <p:cNvSpPr>
            <a:spLocks noGrp="1"/>
          </p:cNvSpPr>
          <p:nvPr>
            <p:ph type="title"/>
          </p:nvPr>
        </p:nvSpPr>
        <p:spPr/>
        <p:txBody>
          <a:bodyPr/>
          <a:lstStyle/>
          <a:p>
            <a:r>
              <a:rPr lang="en-US" dirty="0"/>
              <a:t>Questions?</a:t>
            </a:r>
          </a:p>
        </p:txBody>
      </p:sp>
      <p:sp>
        <p:nvSpPr>
          <p:cNvPr id="10" name="Freeform 9">
            <a:extLst>
              <a:ext uri="{FF2B5EF4-FFF2-40B4-BE49-F238E27FC236}">
                <a16:creationId xmlns:a16="http://schemas.microsoft.com/office/drawing/2014/main" id="{4E5864A4-3E57-A946-A346-78DEE939CEA8}"/>
              </a:ext>
            </a:extLst>
          </p:cNvPr>
          <p:cNvSpPr/>
          <p:nvPr/>
        </p:nvSpPr>
        <p:spPr>
          <a:xfrm>
            <a:off x="6095999" y="-1"/>
            <a:ext cx="6096000" cy="6858000"/>
          </a:xfrm>
          <a:custGeom>
            <a:avLst/>
            <a:gdLst>
              <a:gd name="connsiteX0" fmla="*/ 3208953 w 6096000"/>
              <a:gd name="connsiteY0" fmla="*/ 1122363 h 6858000"/>
              <a:gd name="connsiteX1" fmla="*/ 1063752 w 6096000"/>
              <a:gd name="connsiteY1" fmla="*/ 3267564 h 6858000"/>
              <a:gd name="connsiteX2" fmla="*/ 3208953 w 6096000"/>
              <a:gd name="connsiteY2" fmla="*/ 5412765 h 6858000"/>
              <a:gd name="connsiteX3" fmla="*/ 5354154 w 6096000"/>
              <a:gd name="connsiteY3" fmla="*/ 3267564 h 6858000"/>
              <a:gd name="connsiteX4" fmla="*/ 3208953 w 6096000"/>
              <a:gd name="connsiteY4" fmla="*/ 1122363 h 6858000"/>
              <a:gd name="connsiteX5" fmla="*/ 0 w 6096000"/>
              <a:gd name="connsiteY5" fmla="*/ 0 h 6858000"/>
              <a:gd name="connsiteX6" fmla="*/ 6096000 w 6096000"/>
              <a:gd name="connsiteY6" fmla="*/ 0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3208953" y="1122363"/>
                </a:moveTo>
                <a:cubicBezTo>
                  <a:pt x="2024191" y="1122363"/>
                  <a:pt x="1063752" y="2082802"/>
                  <a:pt x="1063752" y="3267564"/>
                </a:cubicBezTo>
                <a:cubicBezTo>
                  <a:pt x="1063752" y="4452326"/>
                  <a:pt x="2024191" y="5412765"/>
                  <a:pt x="3208953" y="5412765"/>
                </a:cubicBezTo>
                <a:cubicBezTo>
                  <a:pt x="4393715" y="5412765"/>
                  <a:pt x="5354154" y="4452326"/>
                  <a:pt x="5354154" y="3267564"/>
                </a:cubicBezTo>
                <a:cubicBezTo>
                  <a:pt x="5354154" y="2082802"/>
                  <a:pt x="4393715" y="1122363"/>
                  <a:pt x="3208953" y="1122363"/>
                </a:cubicBezTo>
                <a:close/>
                <a:moveTo>
                  <a:pt x="0" y="0"/>
                </a:moveTo>
                <a:lnTo>
                  <a:pt x="6096000" y="0"/>
                </a:lnTo>
                <a:lnTo>
                  <a:pt x="6096000" y="6858000"/>
                </a:lnTo>
                <a:lnTo>
                  <a:pt x="0" y="6858000"/>
                </a:lnTo>
                <a:close/>
              </a:path>
            </a:pathLst>
          </a:custGeom>
          <a:solidFill>
            <a:schemeClr val="tx2">
              <a:alpha val="80000"/>
            </a:schemeClr>
          </a:solidFill>
          <a:ln w="317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Picture 10">
            <a:extLst>
              <a:ext uri="{FF2B5EF4-FFF2-40B4-BE49-F238E27FC236}">
                <a16:creationId xmlns:a16="http://schemas.microsoft.com/office/drawing/2014/main" id="{1C2C3410-8CD4-4D41-8A1B-8750CC79331E}"/>
              </a:ext>
            </a:extLst>
          </p:cNvPr>
          <p:cNvPicPr>
            <a:picLocks noChangeAspect="1"/>
          </p:cNvPicPr>
          <p:nvPr/>
        </p:nvPicPr>
        <p:blipFill>
          <a:blip r:embed="rId3"/>
          <a:srcRect/>
          <a:stretch/>
        </p:blipFill>
        <p:spPr>
          <a:xfrm>
            <a:off x="10381667" y="6126012"/>
            <a:ext cx="1157337" cy="340187"/>
          </a:xfrm>
          <a:prstGeom prst="rect">
            <a:avLst/>
          </a:prstGeom>
        </p:spPr>
      </p:pic>
      <p:pic>
        <p:nvPicPr>
          <p:cNvPr id="5" name="Picture 4">
            <a:extLst>
              <a:ext uri="{FF2B5EF4-FFF2-40B4-BE49-F238E27FC236}">
                <a16:creationId xmlns:a16="http://schemas.microsoft.com/office/drawing/2014/main" id="{5305C51F-3DEC-9645-B134-A9B00303578E}"/>
              </a:ext>
            </a:extLst>
          </p:cNvPr>
          <p:cNvPicPr>
            <a:picLocks noChangeAspect="1"/>
          </p:cNvPicPr>
          <p:nvPr/>
        </p:nvPicPr>
        <p:blipFill>
          <a:blip r:embed="rId4"/>
          <a:stretch>
            <a:fillRect/>
          </a:stretch>
        </p:blipFill>
        <p:spPr>
          <a:xfrm>
            <a:off x="654714" y="1913136"/>
            <a:ext cx="362417" cy="362417"/>
          </a:xfrm>
          <a:prstGeom prst="rect">
            <a:avLst/>
          </a:prstGeom>
        </p:spPr>
      </p:pic>
      <p:pic>
        <p:nvPicPr>
          <p:cNvPr id="9" name="Picture 8">
            <a:extLst>
              <a:ext uri="{FF2B5EF4-FFF2-40B4-BE49-F238E27FC236}">
                <a16:creationId xmlns:a16="http://schemas.microsoft.com/office/drawing/2014/main" id="{EA927ED0-DD64-504B-90BF-0866C559E623}"/>
              </a:ext>
            </a:extLst>
          </p:cNvPr>
          <p:cNvPicPr>
            <a:picLocks noChangeAspect="1"/>
          </p:cNvPicPr>
          <p:nvPr/>
        </p:nvPicPr>
        <p:blipFill>
          <a:blip r:embed="rId5"/>
          <a:stretch>
            <a:fillRect/>
          </a:stretch>
        </p:blipFill>
        <p:spPr>
          <a:xfrm>
            <a:off x="654714" y="2400350"/>
            <a:ext cx="362417" cy="362417"/>
          </a:xfrm>
          <a:prstGeom prst="rect">
            <a:avLst/>
          </a:prstGeom>
        </p:spPr>
      </p:pic>
      <p:pic>
        <p:nvPicPr>
          <p:cNvPr id="16" name="Picture 15">
            <a:extLst>
              <a:ext uri="{FF2B5EF4-FFF2-40B4-BE49-F238E27FC236}">
                <a16:creationId xmlns:a16="http://schemas.microsoft.com/office/drawing/2014/main" id="{BB619B7E-4201-2641-82C4-5C1B1DFF58F3}"/>
              </a:ext>
            </a:extLst>
          </p:cNvPr>
          <p:cNvPicPr>
            <a:picLocks noChangeAspect="1"/>
          </p:cNvPicPr>
          <p:nvPr/>
        </p:nvPicPr>
        <p:blipFill>
          <a:blip r:embed="rId6"/>
          <a:stretch>
            <a:fillRect/>
          </a:stretch>
        </p:blipFill>
        <p:spPr>
          <a:xfrm>
            <a:off x="654714" y="2894104"/>
            <a:ext cx="362417" cy="362417"/>
          </a:xfrm>
          <a:prstGeom prst="rect">
            <a:avLst/>
          </a:prstGeom>
        </p:spPr>
      </p:pic>
      <p:pic>
        <p:nvPicPr>
          <p:cNvPr id="18" name="Picture 17">
            <a:extLst>
              <a:ext uri="{FF2B5EF4-FFF2-40B4-BE49-F238E27FC236}">
                <a16:creationId xmlns:a16="http://schemas.microsoft.com/office/drawing/2014/main" id="{6BE1C564-C5CD-054C-A057-7E1BD3601157}"/>
              </a:ext>
            </a:extLst>
          </p:cNvPr>
          <p:cNvPicPr>
            <a:picLocks noChangeAspect="1"/>
          </p:cNvPicPr>
          <p:nvPr/>
        </p:nvPicPr>
        <p:blipFill>
          <a:blip r:embed="rId7"/>
          <a:stretch>
            <a:fillRect/>
          </a:stretch>
        </p:blipFill>
        <p:spPr>
          <a:xfrm>
            <a:off x="654714" y="3469341"/>
            <a:ext cx="362417" cy="362417"/>
          </a:xfrm>
          <a:prstGeom prst="rect">
            <a:avLst/>
          </a:prstGeom>
        </p:spPr>
      </p:pic>
      <p:pic>
        <p:nvPicPr>
          <p:cNvPr id="22" name="Picture 21">
            <a:extLst>
              <a:ext uri="{FF2B5EF4-FFF2-40B4-BE49-F238E27FC236}">
                <a16:creationId xmlns:a16="http://schemas.microsoft.com/office/drawing/2014/main" id="{64FE542C-8B69-3E48-B56F-67AF781FB42E}"/>
              </a:ext>
            </a:extLst>
          </p:cNvPr>
          <p:cNvPicPr>
            <a:picLocks noChangeAspect="1"/>
          </p:cNvPicPr>
          <p:nvPr/>
        </p:nvPicPr>
        <p:blipFill>
          <a:blip r:embed="rId8"/>
          <a:stretch>
            <a:fillRect/>
          </a:stretch>
        </p:blipFill>
        <p:spPr>
          <a:xfrm>
            <a:off x="654714" y="4004318"/>
            <a:ext cx="362418" cy="362418"/>
          </a:xfrm>
          <a:prstGeom prst="rect">
            <a:avLst/>
          </a:prstGeom>
        </p:spPr>
      </p:pic>
    </p:spTree>
    <p:extLst>
      <p:ext uri="{BB962C8B-B14F-4D97-AF65-F5344CB8AC3E}">
        <p14:creationId xmlns:p14="http://schemas.microsoft.com/office/powerpoint/2010/main" val="158977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5C8A0EE-E9C1-2643-97A0-DAB9310DE7CB}"/>
              </a:ext>
            </a:extLst>
          </p:cNvPr>
          <p:cNvSpPr>
            <a:spLocks noGrp="1"/>
          </p:cNvSpPr>
          <p:nvPr>
            <p:ph type="ctrTitle"/>
          </p:nvPr>
        </p:nvSpPr>
        <p:spPr/>
        <p:txBody>
          <a:bodyPr/>
          <a:lstStyle/>
          <a:p>
            <a:r>
              <a:rPr lang="en-US" dirty="0"/>
              <a:t>Appendix</a:t>
            </a:r>
            <a:endParaRPr lang="en-RO"/>
          </a:p>
        </p:txBody>
      </p:sp>
      <p:sp>
        <p:nvSpPr>
          <p:cNvPr id="3" name="Subtitle 2">
            <a:extLst>
              <a:ext uri="{FF2B5EF4-FFF2-40B4-BE49-F238E27FC236}">
                <a16:creationId xmlns:a16="http://schemas.microsoft.com/office/drawing/2014/main" id="{790B108C-40A0-3C4B-B59E-DA64D0DDFB6C}"/>
              </a:ext>
            </a:extLst>
          </p:cNvPr>
          <p:cNvSpPr>
            <a:spLocks noGrp="1"/>
          </p:cNvSpPr>
          <p:nvPr>
            <p:ph type="subTitle" idx="1"/>
          </p:nvPr>
        </p:nvSpPr>
        <p:spPr>
          <a:xfrm>
            <a:off x="530364" y="4470251"/>
            <a:ext cx="4150494" cy="1655762"/>
          </a:xfrm>
        </p:spPr>
        <p:txBody>
          <a:bodyPr/>
          <a:lstStyle/>
          <a:p>
            <a:pPr>
              <a:lnSpc>
                <a:spcPct val="100000"/>
              </a:lnSpc>
            </a:pPr>
            <a:r>
              <a:rPr lang="en-GB" dirty="0"/>
              <a:t>Some extra resources for building your business case</a:t>
            </a:r>
          </a:p>
          <a:p>
            <a:pPr>
              <a:lnSpc>
                <a:spcPct val="100000"/>
              </a:lnSpc>
            </a:pPr>
            <a:endParaRPr lang="en-RO"/>
          </a:p>
        </p:txBody>
      </p:sp>
    </p:spTree>
    <p:extLst>
      <p:ext uri="{BB962C8B-B14F-4D97-AF65-F5344CB8AC3E}">
        <p14:creationId xmlns:p14="http://schemas.microsoft.com/office/powerpoint/2010/main" val="277080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E1E-8026-CF43-9BDD-1E9505C057C5}"/>
              </a:ext>
            </a:extLst>
          </p:cNvPr>
          <p:cNvSpPr>
            <a:spLocks noGrp="1"/>
          </p:cNvSpPr>
          <p:nvPr>
            <p:ph type="ctrTitle"/>
          </p:nvPr>
        </p:nvSpPr>
        <p:spPr>
          <a:xfrm>
            <a:off x="530363" y="1990575"/>
            <a:ext cx="6001066" cy="2133599"/>
          </a:xfrm>
        </p:spPr>
        <p:txBody>
          <a:bodyPr/>
          <a:lstStyle/>
          <a:p>
            <a:pPr>
              <a:lnSpc>
                <a:spcPct val="100000"/>
              </a:lnSpc>
            </a:pPr>
            <a:r>
              <a:rPr lang="en-GB" dirty="0"/>
              <a:t>Business case examples</a:t>
            </a:r>
            <a:endParaRPr lang="en-RO"/>
          </a:p>
        </p:txBody>
      </p:sp>
    </p:spTree>
    <p:extLst>
      <p:ext uri="{BB962C8B-B14F-4D97-AF65-F5344CB8AC3E}">
        <p14:creationId xmlns:p14="http://schemas.microsoft.com/office/powerpoint/2010/main" val="3956115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09FE97-1688-C149-995D-4AA2F001927B}"/>
              </a:ext>
            </a:extLst>
          </p:cNvPr>
          <p:cNvSpPr>
            <a:spLocks noGrp="1"/>
          </p:cNvSpPr>
          <p:nvPr>
            <p:ph type="title" idx="4294967295"/>
          </p:nvPr>
        </p:nvSpPr>
        <p:spPr>
          <a:xfrm>
            <a:off x="575353" y="542925"/>
            <a:ext cx="10304980" cy="917575"/>
          </a:xfrm>
        </p:spPr>
        <p:txBody>
          <a:bodyPr>
            <a:normAutofit fontScale="90000"/>
          </a:bodyPr>
          <a:lstStyle/>
          <a:p>
            <a:r>
              <a:rPr lang="en-US" dirty="0"/>
              <a:t>A business case for Payscale Pay Equity (example)</a:t>
            </a:r>
          </a:p>
        </p:txBody>
      </p:sp>
      <p:sp>
        <p:nvSpPr>
          <p:cNvPr id="19" name="Freeform 18">
            <a:extLst>
              <a:ext uri="{FF2B5EF4-FFF2-40B4-BE49-F238E27FC236}">
                <a16:creationId xmlns:a16="http://schemas.microsoft.com/office/drawing/2014/main" id="{258D8BFF-C51A-514D-B7C2-53586ABD11A7}"/>
              </a:ext>
            </a:extLst>
          </p:cNvPr>
          <p:cNvSpPr/>
          <p:nvPr/>
        </p:nvSpPr>
        <p:spPr>
          <a:xfrm>
            <a:off x="0" y="654820"/>
            <a:ext cx="377072" cy="692637"/>
          </a:xfrm>
          <a:custGeom>
            <a:avLst/>
            <a:gdLst>
              <a:gd name="connsiteX0" fmla="*/ 60901 w 746701"/>
              <a:gd name="connsiteY0" fmla="*/ 0 h 1371600"/>
              <a:gd name="connsiteX1" fmla="*/ 746701 w 746701"/>
              <a:gd name="connsiteY1" fmla="*/ 685800 h 1371600"/>
              <a:gd name="connsiteX2" fmla="*/ 60901 w 746701"/>
              <a:gd name="connsiteY2" fmla="*/ 1371600 h 1371600"/>
              <a:gd name="connsiteX3" fmla="*/ 0 w 746701"/>
              <a:gd name="connsiteY3" fmla="*/ 1365461 h 1371600"/>
              <a:gd name="connsiteX4" fmla="*/ 0 w 746701"/>
              <a:gd name="connsiteY4" fmla="*/ 6139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01" h="1371600">
                <a:moveTo>
                  <a:pt x="60901" y="0"/>
                </a:moveTo>
                <a:cubicBezTo>
                  <a:pt x="439658" y="0"/>
                  <a:pt x="746701" y="307043"/>
                  <a:pt x="746701" y="685800"/>
                </a:cubicBezTo>
                <a:cubicBezTo>
                  <a:pt x="746701" y="1064557"/>
                  <a:pt x="439658" y="1371600"/>
                  <a:pt x="60901" y="1371600"/>
                </a:cubicBezTo>
                <a:lnTo>
                  <a:pt x="0" y="1365461"/>
                </a:lnTo>
                <a:lnTo>
                  <a:pt x="0" y="61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a:extLst>
              <a:ext uri="{FF2B5EF4-FFF2-40B4-BE49-F238E27FC236}">
                <a16:creationId xmlns:a16="http://schemas.microsoft.com/office/drawing/2014/main" id="{0A376D96-D22B-3942-8043-7310D1D18335}"/>
              </a:ext>
            </a:extLst>
          </p:cNvPr>
          <p:cNvPicPr>
            <a:picLocks noChangeAspect="1"/>
          </p:cNvPicPr>
          <p:nvPr/>
        </p:nvPicPr>
        <p:blipFill>
          <a:blip r:embed="rId2"/>
          <a:stretch>
            <a:fillRect/>
          </a:stretch>
        </p:blipFill>
        <p:spPr>
          <a:xfrm>
            <a:off x="8936412" y="3007508"/>
            <a:ext cx="2896999" cy="2720660"/>
          </a:xfrm>
          <a:prstGeom prst="rect">
            <a:avLst/>
          </a:prstGeom>
        </p:spPr>
      </p:pic>
      <p:sp>
        <p:nvSpPr>
          <p:cNvPr id="9" name="Content Placeholder 4">
            <a:extLst>
              <a:ext uri="{FF2B5EF4-FFF2-40B4-BE49-F238E27FC236}">
                <a16:creationId xmlns:a16="http://schemas.microsoft.com/office/drawing/2014/main" id="{958BB6D9-DEDD-3F4B-BC31-0FAECD57972A}"/>
              </a:ext>
            </a:extLst>
          </p:cNvPr>
          <p:cNvSpPr txBox="1">
            <a:spLocks/>
          </p:cNvSpPr>
          <p:nvPr/>
        </p:nvSpPr>
        <p:spPr>
          <a:xfrm>
            <a:off x="549275" y="1485900"/>
            <a:ext cx="7671182" cy="453999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buFont typeface="Arial" panose="020B0604020202020204" pitchFamily="34" charset="0"/>
              <a:buChar char="•"/>
              <a:defRPr sz="1400" kern="1200" spc="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1800"/>
              </a:lnSpc>
              <a:spcBef>
                <a:spcPts val="500"/>
              </a:spcBef>
              <a:buFont typeface="Arial" panose="020B0604020202020204" pitchFamily="34" charset="0"/>
              <a:buChar char="•"/>
              <a:defRPr sz="1200" kern="1200" spc="0" baseline="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1800"/>
              </a:lnSpc>
              <a:spcBef>
                <a:spcPts val="500"/>
              </a:spcBef>
              <a:buFont typeface="Arial" panose="020B0604020202020204" pitchFamily="34" charset="0"/>
              <a:buChar char="•"/>
              <a:defRPr sz="1100" kern="1200" spc="0" baseline="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1800"/>
              </a:lnSpc>
              <a:spcBef>
                <a:spcPts val="500"/>
              </a:spcBef>
              <a:buFont typeface="Arial" panose="020B0604020202020204" pitchFamily="34" charset="0"/>
              <a:buChar char="•"/>
              <a:defRPr sz="1050" kern="1200" spc="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1800"/>
              </a:lnSpc>
              <a:spcBef>
                <a:spcPts val="500"/>
              </a:spcBef>
              <a:buFont typeface="Arial" panose="020B0604020202020204" pitchFamily="34" charset="0"/>
              <a:buChar char="•"/>
              <a:defRPr sz="1050" kern="1200" spc="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600" b="1" dirty="0">
                <a:latin typeface="+mn-lt"/>
                <a:ea typeface="Arial"/>
                <a:cs typeface="Arial"/>
                <a:sym typeface="Arial"/>
              </a:rPr>
              <a:t>Why do we want to use </a:t>
            </a:r>
            <a:r>
              <a:rPr lang="en-GB" sz="5600" b="1" dirty="0">
                <a:latin typeface="+mn-lt"/>
              </a:rPr>
              <a:t>Payscale</a:t>
            </a:r>
            <a:r>
              <a:rPr lang="en-GB" sz="5600" b="1" dirty="0">
                <a:latin typeface="+mn-lt"/>
                <a:ea typeface="Arial"/>
                <a:cs typeface="Arial"/>
                <a:sym typeface="Arial"/>
              </a:rPr>
              <a:t>? What do we want to accomplish?</a:t>
            </a:r>
          </a:p>
          <a:p>
            <a:pPr marL="0" indent="0">
              <a:lnSpc>
                <a:spcPct val="120000"/>
              </a:lnSpc>
              <a:buNone/>
            </a:pPr>
            <a:r>
              <a:rPr lang="en-GB" sz="4800" dirty="0">
                <a:latin typeface="+mn-lt"/>
              </a:rPr>
              <a:t>Our video streaming software is booming, and our global team is growing quickly. With a need to hire additional software engineers and technical writers, we want to ensure we maintain a diverse and inclusive culture across all of our teams in order to attract the best talent around the world. With known gender pay equity issues in the tech industry, we want to proactively reduce the risk of pay inequity within our own organization and maintain a transparent, positive record on pay. This will help us keep our strong brand reputation both internally with happy, motivated employees and externally with future talent, press, and investors.</a:t>
            </a:r>
            <a:br>
              <a:rPr lang="en-GB" sz="5600" dirty="0">
                <a:latin typeface="+mn-lt"/>
              </a:rPr>
            </a:br>
            <a:endParaRPr lang="en-GB" sz="5600" dirty="0">
              <a:latin typeface="+mn-lt"/>
            </a:endParaRPr>
          </a:p>
          <a:p>
            <a:pPr marL="0" indent="0">
              <a:lnSpc>
                <a:spcPct val="120000"/>
              </a:lnSpc>
              <a:buNone/>
            </a:pPr>
            <a:r>
              <a:rPr lang="en-GB" sz="5600" b="1" dirty="0">
                <a:latin typeface="+mn-lt"/>
                <a:ea typeface="Arial"/>
                <a:cs typeface="Arial"/>
                <a:sym typeface="Arial"/>
              </a:rPr>
              <a:t>We plan to track progress over time for these objectives:</a:t>
            </a:r>
            <a:endParaRPr lang="en-GB" sz="5600" dirty="0">
              <a:latin typeface="+mn-lt"/>
            </a:endParaRPr>
          </a:p>
          <a:p>
            <a:pPr>
              <a:lnSpc>
                <a:spcPct val="120000"/>
              </a:lnSpc>
            </a:pPr>
            <a:r>
              <a:rPr lang="en-GB" sz="4800" dirty="0">
                <a:latin typeface="+mn-lt"/>
              </a:rPr>
              <a:t>Perform analysis on an ongoing basis and keep data up-to-date at pace with hiring efforts</a:t>
            </a:r>
          </a:p>
          <a:p>
            <a:pPr>
              <a:lnSpc>
                <a:spcPct val="120000"/>
              </a:lnSpc>
              <a:spcBef>
                <a:spcPts val="0"/>
              </a:spcBef>
            </a:pPr>
            <a:r>
              <a:rPr lang="en-GB" sz="4800" dirty="0">
                <a:latin typeface="+mn-lt"/>
              </a:rPr>
              <a:t>Protect brand reputation</a:t>
            </a:r>
          </a:p>
          <a:p>
            <a:pPr>
              <a:lnSpc>
                <a:spcPct val="120000"/>
              </a:lnSpc>
              <a:spcBef>
                <a:spcPts val="0"/>
              </a:spcBef>
            </a:pPr>
            <a:r>
              <a:rPr lang="en-GB" sz="4800" dirty="0">
                <a:latin typeface="+mn-lt"/>
              </a:rPr>
              <a:t>Maintain a diverse and inclusive culture</a:t>
            </a:r>
            <a:br>
              <a:rPr lang="en-GB" sz="4800" dirty="0">
                <a:latin typeface="+mn-lt"/>
              </a:rPr>
            </a:br>
            <a:r>
              <a:rPr lang="en-GB" sz="4800" dirty="0">
                <a:latin typeface="+mn-lt"/>
              </a:rPr>
              <a:t> </a:t>
            </a:r>
          </a:p>
          <a:p>
            <a:pPr marL="0" indent="0">
              <a:lnSpc>
                <a:spcPct val="120000"/>
              </a:lnSpc>
              <a:buFont typeface="Arial" panose="020B0604020202020204" pitchFamily="34" charset="0"/>
              <a:buNone/>
            </a:pPr>
            <a:r>
              <a:rPr lang="en-GB" sz="5600" b="1" dirty="0">
                <a:latin typeface="Arial"/>
                <a:ea typeface="Arial"/>
                <a:cs typeface="Arial"/>
                <a:sym typeface="Arial"/>
              </a:rPr>
              <a:t>We will use these types of data analysis and focus areas to uncover pay trends:</a:t>
            </a:r>
          </a:p>
          <a:p>
            <a:pPr>
              <a:lnSpc>
                <a:spcPct val="120000"/>
              </a:lnSpc>
            </a:pPr>
            <a:r>
              <a:rPr lang="en-GB" sz="4800" dirty="0">
                <a:latin typeface="+mn-lt"/>
              </a:rPr>
              <a:t>Perform pay gap analysis and both adjusted / unadjusted equal pay analysis </a:t>
            </a:r>
          </a:p>
          <a:p>
            <a:pPr>
              <a:lnSpc>
                <a:spcPct val="120000"/>
              </a:lnSpc>
              <a:spcBef>
                <a:spcPts val="0"/>
              </a:spcBef>
            </a:pPr>
            <a:r>
              <a:rPr lang="en-GB" sz="4800" dirty="0">
                <a:latin typeface="+mn-lt"/>
              </a:rPr>
              <a:t>Analyze total compensation comparing gender by job groups, globally and by country</a:t>
            </a:r>
          </a:p>
          <a:p>
            <a:pPr>
              <a:lnSpc>
                <a:spcPct val="120000"/>
              </a:lnSpc>
              <a:spcBef>
                <a:spcPts val="0"/>
              </a:spcBef>
            </a:pPr>
            <a:r>
              <a:rPr lang="en-GB" sz="4800" dirty="0">
                <a:latin typeface="+mn-lt"/>
              </a:rPr>
              <a:t>Analyze total compensation comparing race by job groups, globally and by country</a:t>
            </a:r>
            <a:endParaRPr lang="en-GB" sz="4000" dirty="0"/>
          </a:p>
          <a:p>
            <a:pPr marL="0" indent="0">
              <a:buFont typeface="Arial" panose="020B0604020202020204" pitchFamily="34" charset="0"/>
              <a:buNone/>
            </a:pPr>
            <a:endParaRPr lang="en-RO"/>
          </a:p>
        </p:txBody>
      </p:sp>
    </p:spTree>
    <p:extLst>
      <p:ext uri="{BB962C8B-B14F-4D97-AF65-F5344CB8AC3E}">
        <p14:creationId xmlns:p14="http://schemas.microsoft.com/office/powerpoint/2010/main" val="542803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09FE97-1688-C149-995D-4AA2F001927B}"/>
              </a:ext>
            </a:extLst>
          </p:cNvPr>
          <p:cNvSpPr>
            <a:spLocks noGrp="1"/>
          </p:cNvSpPr>
          <p:nvPr>
            <p:ph type="title" idx="4294967295"/>
          </p:nvPr>
        </p:nvSpPr>
        <p:spPr>
          <a:xfrm>
            <a:off x="575353" y="542925"/>
            <a:ext cx="10304980" cy="917575"/>
          </a:xfrm>
        </p:spPr>
        <p:txBody>
          <a:bodyPr>
            <a:normAutofit fontScale="90000"/>
          </a:bodyPr>
          <a:lstStyle/>
          <a:p>
            <a:r>
              <a:rPr lang="en-US" dirty="0"/>
              <a:t>A business case for Payscale Pay Equity (example)</a:t>
            </a:r>
          </a:p>
        </p:txBody>
      </p:sp>
      <p:sp>
        <p:nvSpPr>
          <p:cNvPr id="19" name="Freeform 18">
            <a:extLst>
              <a:ext uri="{FF2B5EF4-FFF2-40B4-BE49-F238E27FC236}">
                <a16:creationId xmlns:a16="http://schemas.microsoft.com/office/drawing/2014/main" id="{258D8BFF-C51A-514D-B7C2-53586ABD11A7}"/>
              </a:ext>
            </a:extLst>
          </p:cNvPr>
          <p:cNvSpPr/>
          <p:nvPr/>
        </p:nvSpPr>
        <p:spPr>
          <a:xfrm>
            <a:off x="0" y="654820"/>
            <a:ext cx="377072" cy="692637"/>
          </a:xfrm>
          <a:custGeom>
            <a:avLst/>
            <a:gdLst>
              <a:gd name="connsiteX0" fmla="*/ 60901 w 746701"/>
              <a:gd name="connsiteY0" fmla="*/ 0 h 1371600"/>
              <a:gd name="connsiteX1" fmla="*/ 746701 w 746701"/>
              <a:gd name="connsiteY1" fmla="*/ 685800 h 1371600"/>
              <a:gd name="connsiteX2" fmla="*/ 60901 w 746701"/>
              <a:gd name="connsiteY2" fmla="*/ 1371600 h 1371600"/>
              <a:gd name="connsiteX3" fmla="*/ 0 w 746701"/>
              <a:gd name="connsiteY3" fmla="*/ 1365461 h 1371600"/>
              <a:gd name="connsiteX4" fmla="*/ 0 w 746701"/>
              <a:gd name="connsiteY4" fmla="*/ 6139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01" h="1371600">
                <a:moveTo>
                  <a:pt x="60901" y="0"/>
                </a:moveTo>
                <a:cubicBezTo>
                  <a:pt x="439658" y="0"/>
                  <a:pt x="746701" y="307043"/>
                  <a:pt x="746701" y="685800"/>
                </a:cubicBezTo>
                <a:cubicBezTo>
                  <a:pt x="746701" y="1064557"/>
                  <a:pt x="439658" y="1371600"/>
                  <a:pt x="60901" y="1371600"/>
                </a:cubicBezTo>
                <a:lnTo>
                  <a:pt x="0" y="1365461"/>
                </a:lnTo>
                <a:lnTo>
                  <a:pt x="0" y="61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Content Placeholder 4">
            <a:extLst>
              <a:ext uri="{FF2B5EF4-FFF2-40B4-BE49-F238E27FC236}">
                <a16:creationId xmlns:a16="http://schemas.microsoft.com/office/drawing/2014/main" id="{958BB6D9-DEDD-3F4B-BC31-0FAECD57972A}"/>
              </a:ext>
            </a:extLst>
          </p:cNvPr>
          <p:cNvSpPr txBox="1">
            <a:spLocks/>
          </p:cNvSpPr>
          <p:nvPr/>
        </p:nvSpPr>
        <p:spPr>
          <a:xfrm>
            <a:off x="549275" y="1485900"/>
            <a:ext cx="7671182" cy="453999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buFont typeface="Arial" panose="020B0604020202020204" pitchFamily="34" charset="0"/>
              <a:buChar char="•"/>
              <a:defRPr sz="1400" kern="1200" spc="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1800"/>
              </a:lnSpc>
              <a:spcBef>
                <a:spcPts val="500"/>
              </a:spcBef>
              <a:buFont typeface="Arial" panose="020B0604020202020204" pitchFamily="34" charset="0"/>
              <a:buChar char="•"/>
              <a:defRPr sz="1200" kern="1200" spc="0" baseline="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1800"/>
              </a:lnSpc>
              <a:spcBef>
                <a:spcPts val="500"/>
              </a:spcBef>
              <a:buFont typeface="Arial" panose="020B0604020202020204" pitchFamily="34" charset="0"/>
              <a:buChar char="•"/>
              <a:defRPr sz="1100" kern="1200" spc="0" baseline="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1800"/>
              </a:lnSpc>
              <a:spcBef>
                <a:spcPts val="500"/>
              </a:spcBef>
              <a:buFont typeface="Arial" panose="020B0604020202020204" pitchFamily="34" charset="0"/>
              <a:buChar char="•"/>
              <a:defRPr sz="1050" kern="1200" spc="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1800"/>
              </a:lnSpc>
              <a:spcBef>
                <a:spcPts val="500"/>
              </a:spcBef>
              <a:buFont typeface="Arial" panose="020B0604020202020204" pitchFamily="34" charset="0"/>
              <a:buChar char="•"/>
              <a:defRPr sz="1050" kern="1200" spc="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600" b="1" dirty="0">
                <a:latin typeface="+mn-lt"/>
                <a:ea typeface="Arial"/>
                <a:cs typeface="Arial"/>
                <a:sym typeface="Arial"/>
              </a:rPr>
              <a:t>Why do we want to use </a:t>
            </a:r>
            <a:r>
              <a:rPr lang="en-GB" sz="5600" b="1" dirty="0">
                <a:latin typeface="+mn-lt"/>
              </a:rPr>
              <a:t>Payscale</a:t>
            </a:r>
            <a:r>
              <a:rPr lang="en-GB" sz="5600" b="1" dirty="0">
                <a:latin typeface="+mn-lt"/>
                <a:ea typeface="Arial"/>
                <a:cs typeface="Arial"/>
                <a:sym typeface="Arial"/>
              </a:rPr>
              <a:t>? What do we want to accomplish?</a:t>
            </a:r>
          </a:p>
          <a:p>
            <a:pPr marL="0" indent="0">
              <a:lnSpc>
                <a:spcPct val="120000"/>
              </a:lnSpc>
              <a:buNone/>
            </a:pPr>
            <a:r>
              <a:rPr lang="en-GB" sz="4800" dirty="0">
                <a:latin typeface="+mn-lt"/>
              </a:rPr>
              <a:t>Gamification is encouraging more and more Americans to be active and put their health first. As a result, fitness wearables have increased - but so has conscious consumerism. Consumers care about how our business affects the environment, and they are only buying from companies who employ a diverse workforce inclusive of various gender, race, sexual orientation, age, etc. We not only need to care for our employees’ wellbeing to increase productivity and minimize legal risks - but also need our consumers to understand our non-discrimination hiring policies. Performing proactive pay equity audits and adjusted equal pay analysis on an ongoing basis will help us do that.</a:t>
            </a:r>
            <a:br>
              <a:rPr lang="en-GB" sz="5600" dirty="0">
                <a:latin typeface="+mn-lt"/>
              </a:rPr>
            </a:br>
            <a:endParaRPr lang="en-GB" sz="5600" dirty="0">
              <a:latin typeface="+mn-lt"/>
            </a:endParaRPr>
          </a:p>
          <a:p>
            <a:pPr marL="0" indent="0">
              <a:lnSpc>
                <a:spcPct val="120000"/>
              </a:lnSpc>
              <a:buNone/>
            </a:pPr>
            <a:r>
              <a:rPr lang="en-GB" sz="5600" b="1" dirty="0">
                <a:latin typeface="+mn-lt"/>
                <a:ea typeface="Arial"/>
                <a:cs typeface="Arial"/>
                <a:sym typeface="Arial"/>
              </a:rPr>
              <a:t>We plan to track progress over time for these objectives:</a:t>
            </a:r>
            <a:endParaRPr lang="en-GB" sz="5600" dirty="0">
              <a:latin typeface="+mn-lt"/>
            </a:endParaRPr>
          </a:p>
          <a:p>
            <a:pPr>
              <a:lnSpc>
                <a:spcPct val="120000"/>
              </a:lnSpc>
            </a:pPr>
            <a:r>
              <a:rPr lang="en-GB" sz="4800" dirty="0">
                <a:latin typeface="+mn-lt"/>
              </a:rPr>
              <a:t>Eliminate any pay differences that are not due to legitimate business factors</a:t>
            </a:r>
          </a:p>
          <a:p>
            <a:pPr>
              <a:lnSpc>
                <a:spcPct val="120000"/>
              </a:lnSpc>
              <a:spcBef>
                <a:spcPts val="0"/>
              </a:spcBef>
            </a:pPr>
            <a:r>
              <a:rPr lang="en-GB" sz="4800" dirty="0">
                <a:latin typeface="+mn-lt"/>
              </a:rPr>
              <a:t>Monitor average pay gaps as an indicator of potential bias and representation across the organization</a:t>
            </a:r>
          </a:p>
          <a:p>
            <a:pPr>
              <a:lnSpc>
                <a:spcPct val="120000"/>
              </a:lnSpc>
              <a:spcBef>
                <a:spcPts val="0"/>
              </a:spcBef>
            </a:pPr>
            <a:r>
              <a:rPr lang="en-GB" sz="4800" dirty="0">
                <a:latin typeface="+mn-lt"/>
              </a:rPr>
              <a:t>Increased brand reputation to win over consumers</a:t>
            </a:r>
            <a:br>
              <a:rPr lang="en-GB" sz="4800" dirty="0">
                <a:latin typeface="+mn-lt"/>
              </a:rPr>
            </a:br>
            <a:r>
              <a:rPr lang="en-GB" sz="4800" dirty="0">
                <a:latin typeface="+mn-lt"/>
              </a:rPr>
              <a:t> </a:t>
            </a:r>
          </a:p>
          <a:p>
            <a:pPr marL="0" indent="0">
              <a:lnSpc>
                <a:spcPct val="120000"/>
              </a:lnSpc>
              <a:buFont typeface="Arial" panose="020B0604020202020204" pitchFamily="34" charset="0"/>
              <a:buNone/>
            </a:pPr>
            <a:r>
              <a:rPr lang="en-GB" sz="5600" b="1" dirty="0">
                <a:latin typeface="Arial"/>
                <a:ea typeface="Arial"/>
                <a:cs typeface="Arial"/>
                <a:sym typeface="Arial"/>
              </a:rPr>
              <a:t>We will use these types of data analysis and focus areas to uncover pay trends:</a:t>
            </a:r>
          </a:p>
          <a:p>
            <a:pPr>
              <a:lnSpc>
                <a:spcPct val="120000"/>
              </a:lnSpc>
            </a:pPr>
            <a:r>
              <a:rPr lang="en-GB" sz="4800" dirty="0">
                <a:latin typeface="+mn-lt"/>
              </a:rPr>
              <a:t>Adjusted equal pay analysis</a:t>
            </a:r>
          </a:p>
          <a:p>
            <a:pPr>
              <a:lnSpc>
                <a:spcPct val="120000"/>
              </a:lnSpc>
              <a:spcBef>
                <a:spcPts val="0"/>
              </a:spcBef>
            </a:pPr>
            <a:r>
              <a:rPr lang="en-GB" sz="4800" dirty="0">
                <a:latin typeface="+mn-lt"/>
              </a:rPr>
              <a:t>Compare pay gaps by gender, race, and sexual orientation in the USA</a:t>
            </a:r>
          </a:p>
          <a:p>
            <a:pPr>
              <a:lnSpc>
                <a:spcPct val="120000"/>
              </a:lnSpc>
              <a:spcBef>
                <a:spcPts val="0"/>
              </a:spcBef>
            </a:pPr>
            <a:r>
              <a:rPr lang="en-GB" sz="4800" dirty="0">
                <a:latin typeface="+mn-lt"/>
              </a:rPr>
              <a:t>Compare pay gaps by gender elsewhere</a:t>
            </a:r>
            <a:endParaRPr lang="en-RO"/>
          </a:p>
        </p:txBody>
      </p:sp>
      <p:pic>
        <p:nvPicPr>
          <p:cNvPr id="6" name="Picture 5">
            <a:extLst>
              <a:ext uri="{FF2B5EF4-FFF2-40B4-BE49-F238E27FC236}">
                <a16:creationId xmlns:a16="http://schemas.microsoft.com/office/drawing/2014/main" id="{5D7F0C93-CD43-6644-9592-D84E6EAA6918}"/>
              </a:ext>
            </a:extLst>
          </p:cNvPr>
          <p:cNvPicPr>
            <a:picLocks noChangeAspect="1"/>
          </p:cNvPicPr>
          <p:nvPr/>
        </p:nvPicPr>
        <p:blipFill>
          <a:blip r:embed="rId2"/>
          <a:stretch>
            <a:fillRect/>
          </a:stretch>
        </p:blipFill>
        <p:spPr>
          <a:xfrm>
            <a:off x="8936412" y="3007508"/>
            <a:ext cx="2896999" cy="2720660"/>
          </a:xfrm>
          <a:prstGeom prst="rect">
            <a:avLst/>
          </a:prstGeom>
        </p:spPr>
      </p:pic>
    </p:spTree>
    <p:extLst>
      <p:ext uri="{BB962C8B-B14F-4D97-AF65-F5344CB8AC3E}">
        <p14:creationId xmlns:p14="http://schemas.microsoft.com/office/powerpoint/2010/main" val="1630548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DF673-5BA3-114C-8D7E-EC19DF834838}"/>
              </a:ext>
            </a:extLst>
          </p:cNvPr>
          <p:cNvSpPr>
            <a:spLocks noGrp="1"/>
          </p:cNvSpPr>
          <p:nvPr>
            <p:ph type="ctrTitle"/>
          </p:nvPr>
        </p:nvSpPr>
        <p:spPr/>
        <p:txBody>
          <a:bodyPr/>
          <a:lstStyle/>
          <a:p>
            <a:pPr>
              <a:lnSpc>
                <a:spcPct val="100000"/>
              </a:lnSpc>
            </a:pPr>
            <a:r>
              <a:rPr lang="en-GB" dirty="0"/>
              <a:t>Here’s the proof</a:t>
            </a:r>
            <a:endParaRPr lang="en-RO"/>
          </a:p>
        </p:txBody>
      </p:sp>
    </p:spTree>
    <p:extLst>
      <p:ext uri="{BB962C8B-B14F-4D97-AF65-F5344CB8AC3E}">
        <p14:creationId xmlns:p14="http://schemas.microsoft.com/office/powerpoint/2010/main" val="996718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A984EF3-8EA6-2E41-A545-3028DE8F61C8}"/>
              </a:ext>
            </a:extLst>
          </p:cNvPr>
          <p:cNvPicPr>
            <a:picLocks noChangeAspect="1"/>
          </p:cNvPicPr>
          <p:nvPr/>
        </p:nvPicPr>
        <p:blipFill rotWithShape="1">
          <a:blip r:embed="rId3"/>
          <a:srcRect b="4827"/>
          <a:stretch/>
        </p:blipFill>
        <p:spPr>
          <a:xfrm>
            <a:off x="0" y="0"/>
            <a:ext cx="12192000" cy="6062870"/>
          </a:xfrm>
          <a:prstGeom prst="rect">
            <a:avLst/>
          </a:prstGeom>
        </p:spPr>
      </p:pic>
      <p:sp>
        <p:nvSpPr>
          <p:cNvPr id="20" name="Title 3">
            <a:extLst>
              <a:ext uri="{FF2B5EF4-FFF2-40B4-BE49-F238E27FC236}">
                <a16:creationId xmlns:a16="http://schemas.microsoft.com/office/drawing/2014/main" id="{7F81299F-9F3F-8D4C-A64E-3930FA21F786}"/>
              </a:ext>
            </a:extLst>
          </p:cNvPr>
          <p:cNvSpPr txBox="1">
            <a:spLocks/>
          </p:cNvSpPr>
          <p:nvPr/>
        </p:nvSpPr>
        <p:spPr>
          <a:xfrm>
            <a:off x="1560835" y="3869216"/>
            <a:ext cx="8855374" cy="21936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pPr algn="ctr">
              <a:lnSpc>
                <a:spcPct val="110000"/>
              </a:lnSpc>
            </a:pPr>
            <a:r>
              <a:rPr lang="en-US" sz="2000" b="0" dirty="0">
                <a:latin typeface="Arial" panose="020B0604020202020204" pitchFamily="34" charset="0"/>
                <a:cs typeface="Arial" panose="020B0604020202020204" pitchFamily="34" charset="0"/>
              </a:rPr>
              <a:t>Payscale is the industry leader in compensation data and technology and the only technology solution for managing compensation that provides multiple streams of fresh, transparently curated, and validated salary data.​</a:t>
            </a:r>
          </a:p>
          <a:p>
            <a:pPr algn="ctr">
              <a:lnSpc>
                <a:spcPct val="110000"/>
              </a:lnSpc>
            </a:pPr>
            <a:endParaRPr lang="en-US" sz="2000" b="0" dirty="0">
              <a:latin typeface="Arial" panose="020B0604020202020204" pitchFamily="34" charset="0"/>
              <a:cs typeface="Arial" panose="020B0604020202020204" pitchFamily="34" charset="0"/>
            </a:endParaRPr>
          </a:p>
          <a:p>
            <a:pPr algn="ctr">
              <a:lnSpc>
                <a:spcPct val="110000"/>
              </a:lnSpc>
            </a:pPr>
            <a:r>
              <a:rPr lang="en-US" sz="2000" dirty="0">
                <a:solidFill>
                  <a:schemeClr val="accent1"/>
                </a:solidFill>
                <a:latin typeface="Arial" panose="020B0604020202020204" pitchFamily="34" charset="0"/>
                <a:cs typeface="Arial" panose="020B0604020202020204" pitchFamily="34" charset="0"/>
              </a:rPr>
              <a:t>Together, we’re delivering unrivaled usability,</a:t>
            </a:r>
          </a:p>
          <a:p>
            <a:pPr algn="ctr">
              <a:lnSpc>
                <a:spcPct val="110000"/>
              </a:lnSpc>
            </a:pPr>
            <a:r>
              <a:rPr lang="en-US" sz="2000" dirty="0">
                <a:solidFill>
                  <a:schemeClr val="accent1"/>
                </a:solidFill>
                <a:latin typeface="Arial" panose="020B0604020202020204" pitchFamily="34" charset="0"/>
                <a:cs typeface="Arial" panose="020B0604020202020204" pitchFamily="34" charset="0"/>
              </a:rPr>
              <a:t>performance, expertise and customer success.</a:t>
            </a:r>
            <a:endParaRPr lang="en-GB" sz="2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67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E1E-8026-CF43-9BDD-1E9505C057C5}"/>
              </a:ext>
            </a:extLst>
          </p:cNvPr>
          <p:cNvSpPr>
            <a:spLocks noGrp="1"/>
          </p:cNvSpPr>
          <p:nvPr>
            <p:ph type="title"/>
          </p:nvPr>
        </p:nvSpPr>
        <p:spPr/>
        <p:txBody>
          <a:bodyPr/>
          <a:lstStyle/>
          <a:p>
            <a:pPr>
              <a:lnSpc>
                <a:spcPct val="100000"/>
              </a:lnSpc>
            </a:pPr>
            <a:r>
              <a:rPr lang="en-GB" dirty="0"/>
              <a:t>In 2021, women make only </a:t>
            </a:r>
            <a:r>
              <a:rPr lang="en-GB" dirty="0">
                <a:solidFill>
                  <a:schemeClr val="accent2"/>
                </a:solidFill>
              </a:rPr>
              <a:t>$0.82 </a:t>
            </a:r>
            <a:r>
              <a:rPr lang="en-GB" dirty="0"/>
              <a:t>for every </a:t>
            </a:r>
            <a:br>
              <a:rPr lang="en-GB" dirty="0"/>
            </a:br>
            <a:r>
              <a:rPr lang="en-GB" dirty="0"/>
              <a:t>dollar a man makes.</a:t>
            </a:r>
            <a:endParaRPr lang="en-RO"/>
          </a:p>
        </p:txBody>
      </p:sp>
      <p:sp>
        <p:nvSpPr>
          <p:cNvPr id="3" name="TextBox 2">
            <a:extLst>
              <a:ext uri="{FF2B5EF4-FFF2-40B4-BE49-F238E27FC236}">
                <a16:creationId xmlns:a16="http://schemas.microsoft.com/office/drawing/2014/main" id="{4CCE6182-CAAE-F444-9B82-6C91840144C3}"/>
              </a:ext>
            </a:extLst>
          </p:cNvPr>
          <p:cNvSpPr txBox="1"/>
          <p:nvPr/>
        </p:nvSpPr>
        <p:spPr>
          <a:xfrm>
            <a:off x="549490" y="6164739"/>
            <a:ext cx="3653086" cy="307777"/>
          </a:xfrm>
          <a:prstGeom prst="rect">
            <a:avLst/>
          </a:prstGeom>
          <a:noFill/>
        </p:spPr>
        <p:txBody>
          <a:bodyPr wrap="square" rtlCol="0">
            <a:spAutoFit/>
          </a:bodyPr>
          <a:lstStyle/>
          <a:p>
            <a:r>
              <a:rPr lang="en-RO" sz="1400">
                <a:solidFill>
                  <a:schemeClr val="bg1"/>
                </a:solidFill>
              </a:rPr>
              <a:t>Source: </a:t>
            </a:r>
            <a:r>
              <a:rPr lang="en-GB" sz="1400" dirty="0">
                <a:solidFill>
                  <a:schemeClr val="accent5"/>
                </a:solidFill>
                <a:hlinkClick r:id="rId2">
                  <a:extLst>
                    <a:ext uri="{A12FA001-AC4F-418D-AE19-62706E023703}">
                      <ahyp:hlinkClr xmlns:ahyp="http://schemas.microsoft.com/office/drawing/2018/hyperlinkcolor" val="tx"/>
                    </a:ext>
                  </a:extLst>
                </a:hlinkClick>
              </a:rPr>
              <a:t>Payscale gender pay gap report</a:t>
            </a:r>
            <a:endParaRPr lang="en-RO" sz="1400">
              <a:solidFill>
                <a:schemeClr val="accent5"/>
              </a:solidFill>
            </a:endParaRPr>
          </a:p>
        </p:txBody>
      </p:sp>
    </p:spTree>
    <p:extLst>
      <p:ext uri="{BB962C8B-B14F-4D97-AF65-F5344CB8AC3E}">
        <p14:creationId xmlns:p14="http://schemas.microsoft.com/office/powerpoint/2010/main" val="3839701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5C7EB2-ADED-2D43-A6E2-38FFFE1FF831}"/>
              </a:ext>
            </a:extLst>
          </p:cNvPr>
          <p:cNvPicPr>
            <a:picLocks noChangeAspect="1"/>
          </p:cNvPicPr>
          <p:nvPr/>
        </p:nvPicPr>
        <p:blipFill>
          <a:blip r:embed="rId3"/>
          <a:stretch>
            <a:fillRect/>
          </a:stretch>
        </p:blipFill>
        <p:spPr>
          <a:xfrm>
            <a:off x="1889742" y="1780253"/>
            <a:ext cx="936172" cy="936172"/>
          </a:xfrm>
          <a:prstGeom prst="rect">
            <a:avLst/>
          </a:prstGeom>
        </p:spPr>
      </p:pic>
      <p:pic>
        <p:nvPicPr>
          <p:cNvPr id="5" name="Picture 4">
            <a:extLst>
              <a:ext uri="{FF2B5EF4-FFF2-40B4-BE49-F238E27FC236}">
                <a16:creationId xmlns:a16="http://schemas.microsoft.com/office/drawing/2014/main" id="{DC502476-E805-A14D-8A9C-A226304C3A8A}"/>
              </a:ext>
            </a:extLst>
          </p:cNvPr>
          <p:cNvPicPr>
            <a:picLocks noChangeAspect="1"/>
          </p:cNvPicPr>
          <p:nvPr/>
        </p:nvPicPr>
        <p:blipFill>
          <a:blip r:embed="rId4"/>
          <a:stretch>
            <a:fillRect/>
          </a:stretch>
        </p:blipFill>
        <p:spPr>
          <a:xfrm>
            <a:off x="5589810" y="1719262"/>
            <a:ext cx="1001488" cy="1001488"/>
          </a:xfrm>
          <a:prstGeom prst="rect">
            <a:avLst/>
          </a:prstGeom>
        </p:spPr>
      </p:pic>
      <p:pic>
        <p:nvPicPr>
          <p:cNvPr id="7" name="Picture 6">
            <a:extLst>
              <a:ext uri="{FF2B5EF4-FFF2-40B4-BE49-F238E27FC236}">
                <a16:creationId xmlns:a16="http://schemas.microsoft.com/office/drawing/2014/main" id="{1C826DC7-2BC2-C841-8331-A9652C28593C}"/>
              </a:ext>
            </a:extLst>
          </p:cNvPr>
          <p:cNvPicPr>
            <a:picLocks noChangeAspect="1"/>
          </p:cNvPicPr>
          <p:nvPr/>
        </p:nvPicPr>
        <p:blipFill>
          <a:blip r:embed="rId5"/>
          <a:stretch>
            <a:fillRect/>
          </a:stretch>
        </p:blipFill>
        <p:spPr>
          <a:xfrm>
            <a:off x="9536426" y="1719262"/>
            <a:ext cx="936172" cy="936172"/>
          </a:xfrm>
          <a:prstGeom prst="rect">
            <a:avLst/>
          </a:prstGeom>
        </p:spPr>
      </p:pic>
      <p:sp>
        <p:nvSpPr>
          <p:cNvPr id="18" name="Round Diagonal Corner of Rectangle 17">
            <a:extLst>
              <a:ext uri="{FF2B5EF4-FFF2-40B4-BE49-F238E27FC236}">
                <a16:creationId xmlns:a16="http://schemas.microsoft.com/office/drawing/2014/main" id="{CD1C81DE-8EE8-554D-8811-F7905EA32778}"/>
              </a:ext>
            </a:extLst>
          </p:cNvPr>
          <p:cNvSpPr/>
          <p:nvPr/>
        </p:nvSpPr>
        <p:spPr>
          <a:xfrm>
            <a:off x="7426823" y="1250497"/>
            <a:ext cx="4120180" cy="4083503"/>
          </a:xfrm>
          <a:prstGeom prst="round2Diag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RO"/>
          </a:p>
        </p:txBody>
      </p:sp>
      <p:sp>
        <p:nvSpPr>
          <p:cNvPr id="21" name="Round Diagonal Corner of Rectangle 20">
            <a:extLst>
              <a:ext uri="{FF2B5EF4-FFF2-40B4-BE49-F238E27FC236}">
                <a16:creationId xmlns:a16="http://schemas.microsoft.com/office/drawing/2014/main" id="{FC200906-B4AB-904F-821A-41C32CCB19EF}"/>
              </a:ext>
            </a:extLst>
          </p:cNvPr>
          <p:cNvSpPr/>
          <p:nvPr/>
        </p:nvSpPr>
        <p:spPr>
          <a:xfrm>
            <a:off x="568822" y="1250497"/>
            <a:ext cx="6465241" cy="1455222"/>
          </a:xfrm>
          <a:prstGeom prst="round2DiagRect">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RO"/>
          </a:p>
        </p:txBody>
      </p:sp>
      <p:sp>
        <p:nvSpPr>
          <p:cNvPr id="22" name="Round Diagonal Corner of Rectangle 21">
            <a:extLst>
              <a:ext uri="{FF2B5EF4-FFF2-40B4-BE49-F238E27FC236}">
                <a16:creationId xmlns:a16="http://schemas.microsoft.com/office/drawing/2014/main" id="{B88550FA-E0BD-9D42-8164-E071EBAE0E8B}"/>
              </a:ext>
            </a:extLst>
          </p:cNvPr>
          <p:cNvSpPr/>
          <p:nvPr/>
        </p:nvSpPr>
        <p:spPr>
          <a:xfrm>
            <a:off x="568822" y="3189515"/>
            <a:ext cx="6465241" cy="2144486"/>
          </a:xfrm>
          <a:prstGeom prst="round2Diag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AB3BC61F-C5CD-FE48-87F2-8FF7EBEE9949}"/>
              </a:ext>
            </a:extLst>
          </p:cNvPr>
          <p:cNvSpPr txBox="1"/>
          <p:nvPr/>
        </p:nvSpPr>
        <p:spPr>
          <a:xfrm>
            <a:off x="868723" y="3452133"/>
            <a:ext cx="5449723" cy="1076641"/>
          </a:xfrm>
          <a:prstGeom prst="rect">
            <a:avLst/>
          </a:prstGeom>
          <a:noFill/>
        </p:spPr>
        <p:txBody>
          <a:bodyPr wrap="square" rtlCol="0">
            <a:spAutoFit/>
          </a:bodyPr>
          <a:lstStyle/>
          <a:p>
            <a:pPr>
              <a:lnSpc>
                <a:spcPct val="150000"/>
              </a:lnSpc>
            </a:pPr>
            <a:r>
              <a:rPr lang="en-US" sz="1100" dirty="0">
                <a:solidFill>
                  <a:schemeClr val="bg1"/>
                </a:solidFill>
              </a:rPr>
              <a:t>“With Payscale, we have a trusted source for salary data as well as the right tools and technology for where we’re at in our journey – and where we’re headed. Payscale’s ability to grow and scale with us provides flexibility to go as fast as we want or as slow as we need depending on what our business activity is at the time.”</a:t>
            </a:r>
          </a:p>
        </p:txBody>
      </p:sp>
      <p:sp>
        <p:nvSpPr>
          <p:cNvPr id="10" name="TextBox 9">
            <a:extLst>
              <a:ext uri="{FF2B5EF4-FFF2-40B4-BE49-F238E27FC236}">
                <a16:creationId xmlns:a16="http://schemas.microsoft.com/office/drawing/2014/main" id="{F60B7041-4551-5B43-9366-51B350FCC24F}"/>
              </a:ext>
            </a:extLst>
          </p:cNvPr>
          <p:cNvSpPr txBox="1"/>
          <p:nvPr/>
        </p:nvSpPr>
        <p:spPr>
          <a:xfrm>
            <a:off x="868723" y="4691738"/>
            <a:ext cx="5941520" cy="335156"/>
          </a:xfrm>
          <a:prstGeom prst="rect">
            <a:avLst/>
          </a:prstGeom>
          <a:noFill/>
        </p:spPr>
        <p:txBody>
          <a:bodyPr wrap="square" rtlCol="0">
            <a:spAutoFit/>
          </a:bodyPr>
          <a:lstStyle/>
          <a:p>
            <a:pPr>
              <a:lnSpc>
                <a:spcPct val="150000"/>
              </a:lnSpc>
            </a:pPr>
            <a:r>
              <a:rPr lang="en-US" sz="1200" b="1" dirty="0">
                <a:solidFill>
                  <a:schemeClr val="bg1"/>
                </a:solidFill>
              </a:rPr>
              <a:t>Jimmy Griffin  |  Chief Human Resources Officer  |  Centauri Health Solutions</a:t>
            </a:r>
          </a:p>
        </p:txBody>
      </p:sp>
      <p:sp>
        <p:nvSpPr>
          <p:cNvPr id="11" name="TextBox 10">
            <a:extLst>
              <a:ext uri="{FF2B5EF4-FFF2-40B4-BE49-F238E27FC236}">
                <a16:creationId xmlns:a16="http://schemas.microsoft.com/office/drawing/2014/main" id="{FFC8D7CE-E2D9-2945-B256-6D5F19F2805C}"/>
              </a:ext>
            </a:extLst>
          </p:cNvPr>
          <p:cNvSpPr txBox="1"/>
          <p:nvPr/>
        </p:nvSpPr>
        <p:spPr>
          <a:xfrm>
            <a:off x="868723" y="1473146"/>
            <a:ext cx="5921642" cy="568810"/>
          </a:xfrm>
          <a:prstGeom prst="rect">
            <a:avLst/>
          </a:prstGeom>
          <a:noFill/>
        </p:spPr>
        <p:txBody>
          <a:bodyPr wrap="square" rtlCol="0">
            <a:spAutoFit/>
          </a:bodyPr>
          <a:lstStyle/>
          <a:p>
            <a:pPr>
              <a:lnSpc>
                <a:spcPct val="150000"/>
              </a:lnSpc>
            </a:pPr>
            <a:r>
              <a:rPr lang="en-US" sz="1100" dirty="0">
                <a:solidFill>
                  <a:schemeClr val="bg1"/>
                </a:solidFill>
              </a:rPr>
              <a:t>“Payscale Pay Equity has helped to build trust and credibility with our staff and board by sharing results from our analysis and it helps make our annual pay audits a lot easier.”</a:t>
            </a:r>
          </a:p>
        </p:txBody>
      </p:sp>
      <p:sp>
        <p:nvSpPr>
          <p:cNvPr id="13" name="TextBox 12">
            <a:extLst>
              <a:ext uri="{FF2B5EF4-FFF2-40B4-BE49-F238E27FC236}">
                <a16:creationId xmlns:a16="http://schemas.microsoft.com/office/drawing/2014/main" id="{DA9D50F6-7209-054C-BE16-AD0B07E6E66D}"/>
              </a:ext>
            </a:extLst>
          </p:cNvPr>
          <p:cNvSpPr txBox="1"/>
          <p:nvPr/>
        </p:nvSpPr>
        <p:spPr>
          <a:xfrm>
            <a:off x="848844" y="2130841"/>
            <a:ext cx="6165341" cy="335156"/>
          </a:xfrm>
          <a:prstGeom prst="rect">
            <a:avLst/>
          </a:prstGeom>
          <a:noFill/>
        </p:spPr>
        <p:txBody>
          <a:bodyPr wrap="square" rtlCol="0">
            <a:spAutoFit/>
          </a:bodyPr>
          <a:lstStyle/>
          <a:p>
            <a:pPr>
              <a:lnSpc>
                <a:spcPct val="150000"/>
              </a:lnSpc>
            </a:pPr>
            <a:r>
              <a:rPr lang="en-US" sz="1200" b="1" dirty="0">
                <a:solidFill>
                  <a:schemeClr val="bg1"/>
                </a:solidFill>
              </a:rPr>
              <a:t>Tamara Lewis  |  Talent &amp; Culture, Vice President |  Conrad N. Hilton Foundation</a:t>
            </a:r>
          </a:p>
        </p:txBody>
      </p:sp>
      <p:sp>
        <p:nvSpPr>
          <p:cNvPr id="14" name="TextBox 13">
            <a:extLst>
              <a:ext uri="{FF2B5EF4-FFF2-40B4-BE49-F238E27FC236}">
                <a16:creationId xmlns:a16="http://schemas.microsoft.com/office/drawing/2014/main" id="{F3571042-583F-0443-936D-C055A6A3586D}"/>
              </a:ext>
            </a:extLst>
          </p:cNvPr>
          <p:cNvSpPr txBox="1"/>
          <p:nvPr/>
        </p:nvSpPr>
        <p:spPr>
          <a:xfrm>
            <a:off x="7741390" y="1719262"/>
            <a:ext cx="3570995" cy="2600135"/>
          </a:xfrm>
          <a:prstGeom prst="rect">
            <a:avLst/>
          </a:prstGeom>
          <a:noFill/>
        </p:spPr>
        <p:txBody>
          <a:bodyPr wrap="square" rtlCol="0">
            <a:spAutoFit/>
          </a:bodyPr>
          <a:lstStyle/>
          <a:p>
            <a:pPr>
              <a:lnSpc>
                <a:spcPct val="150000"/>
              </a:lnSpc>
            </a:pPr>
            <a:r>
              <a:rPr lang="en-US" sz="1100" dirty="0">
                <a:solidFill>
                  <a:schemeClr val="bg1"/>
                </a:solidFill>
              </a:rPr>
              <a:t>“No other technology vendor supports us like Payscale. When I email customer service, it feels like someone is waiting on the other end for me to send in a specific request, like it’s their only job. When we have a tough role to price, like hybrid jobs where it’s difficult to match the right title, we can throw a request for help to the Payscale customer service team and get a specific, human response from someone with experience who says ‘hey, the job you are describing sounds like this job’. It’s such a time saver.</a:t>
            </a:r>
          </a:p>
        </p:txBody>
      </p:sp>
      <p:sp>
        <p:nvSpPr>
          <p:cNvPr id="15" name="TextBox 14">
            <a:extLst>
              <a:ext uri="{FF2B5EF4-FFF2-40B4-BE49-F238E27FC236}">
                <a16:creationId xmlns:a16="http://schemas.microsoft.com/office/drawing/2014/main" id="{E1C2B8CE-ED72-9C43-A46E-B0857D251DAC}"/>
              </a:ext>
            </a:extLst>
          </p:cNvPr>
          <p:cNvSpPr txBox="1"/>
          <p:nvPr/>
        </p:nvSpPr>
        <p:spPr>
          <a:xfrm>
            <a:off x="7741390" y="4447186"/>
            <a:ext cx="3486258" cy="461665"/>
          </a:xfrm>
          <a:prstGeom prst="rect">
            <a:avLst/>
          </a:prstGeom>
          <a:noFill/>
        </p:spPr>
        <p:txBody>
          <a:bodyPr wrap="square" rtlCol="0">
            <a:spAutoFit/>
          </a:bodyPr>
          <a:lstStyle/>
          <a:p>
            <a:r>
              <a:rPr lang="en-US" sz="1200" b="1" dirty="0">
                <a:solidFill>
                  <a:schemeClr val="bg1"/>
                </a:solidFill>
              </a:rPr>
              <a:t>Wiley Osborn  |  Director of Human Resources |  Intimidator, Inc.</a:t>
            </a:r>
          </a:p>
        </p:txBody>
      </p:sp>
    </p:spTree>
    <p:extLst>
      <p:ext uri="{BB962C8B-B14F-4D97-AF65-F5344CB8AC3E}">
        <p14:creationId xmlns:p14="http://schemas.microsoft.com/office/powerpoint/2010/main" val="2347037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5FC0-5580-6B42-B208-0BEF91EFE7BD}"/>
              </a:ext>
            </a:extLst>
          </p:cNvPr>
          <p:cNvSpPr>
            <a:spLocks noGrp="1"/>
          </p:cNvSpPr>
          <p:nvPr>
            <p:ph type="ctrTitle"/>
          </p:nvPr>
        </p:nvSpPr>
        <p:spPr/>
        <p:txBody>
          <a:bodyPr/>
          <a:lstStyle/>
          <a:p>
            <a:r>
              <a:rPr lang="en-GB" dirty="0"/>
              <a:t>Data security</a:t>
            </a:r>
            <a:endParaRPr lang="en-RO"/>
          </a:p>
        </p:txBody>
      </p:sp>
    </p:spTree>
    <p:extLst>
      <p:ext uri="{BB962C8B-B14F-4D97-AF65-F5344CB8AC3E}">
        <p14:creationId xmlns:p14="http://schemas.microsoft.com/office/powerpoint/2010/main" val="872316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7F81299F-9F3F-8D4C-A64E-3930FA21F786}"/>
              </a:ext>
            </a:extLst>
          </p:cNvPr>
          <p:cNvSpPr txBox="1">
            <a:spLocks/>
          </p:cNvSpPr>
          <p:nvPr/>
        </p:nvSpPr>
        <p:spPr>
          <a:xfrm>
            <a:off x="547044" y="542925"/>
            <a:ext cx="95621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3200" dirty="0"/>
              <a:t>From spreadsheets to a secure cloud</a:t>
            </a:r>
          </a:p>
        </p:txBody>
      </p:sp>
      <p:sp>
        <p:nvSpPr>
          <p:cNvPr id="22" name="Title 3">
            <a:extLst>
              <a:ext uri="{FF2B5EF4-FFF2-40B4-BE49-F238E27FC236}">
                <a16:creationId xmlns:a16="http://schemas.microsoft.com/office/drawing/2014/main" id="{151140B8-D8B8-CA48-AC12-FA05D177E74C}"/>
              </a:ext>
            </a:extLst>
          </p:cNvPr>
          <p:cNvSpPr txBox="1">
            <a:spLocks/>
          </p:cNvSpPr>
          <p:nvPr/>
        </p:nvSpPr>
        <p:spPr>
          <a:xfrm>
            <a:off x="547044" y="1030605"/>
            <a:ext cx="10120956" cy="940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spc="0" baseline="0">
                <a:solidFill>
                  <a:schemeClr val="tx1"/>
                </a:solidFill>
                <a:latin typeface="Century Gothic" panose="020B0502020202020204" pitchFamily="34" charset="0"/>
                <a:ea typeface="+mj-ea"/>
                <a:cs typeface="+mj-cs"/>
              </a:defRPr>
            </a:lvl1pPr>
          </a:lstStyle>
          <a:p>
            <a:r>
              <a:rPr lang="en-GB" sz="1800" dirty="0">
                <a:latin typeface="+mn-lt"/>
              </a:rPr>
              <a:t>Data security and integrity is critical when it comes to sensitive employee information</a:t>
            </a:r>
          </a:p>
        </p:txBody>
      </p:sp>
      <p:sp>
        <p:nvSpPr>
          <p:cNvPr id="11" name="Google Shape;430;p55">
            <a:extLst>
              <a:ext uri="{FF2B5EF4-FFF2-40B4-BE49-F238E27FC236}">
                <a16:creationId xmlns:a16="http://schemas.microsoft.com/office/drawing/2014/main" id="{C77F6E80-78C6-BF49-8B6E-99C3C3181441}"/>
              </a:ext>
            </a:extLst>
          </p:cNvPr>
          <p:cNvSpPr txBox="1"/>
          <p:nvPr/>
        </p:nvSpPr>
        <p:spPr>
          <a:xfrm>
            <a:off x="6820500" y="2430201"/>
            <a:ext cx="4305363" cy="2938033"/>
          </a:xfrm>
          <a:prstGeom prst="rect">
            <a:avLst/>
          </a:prstGeom>
          <a:noFill/>
          <a:ln>
            <a:noFill/>
          </a:ln>
        </p:spPr>
        <p:txBody>
          <a:bodyPr spcFirstLastPara="1" wrap="square" lIns="91425" tIns="91425" rIns="91425" bIns="91425" anchor="ctr" anchorCtr="0">
            <a:noAutofit/>
          </a:bodyPr>
          <a:lstStyle/>
          <a:p>
            <a:pPr>
              <a:buSzPts val="1600"/>
            </a:pPr>
            <a:r>
              <a:rPr lang="en-GB" sz="1600" dirty="0">
                <a:ea typeface="Arial"/>
                <a:cs typeface="Arial"/>
                <a:sym typeface="Arial"/>
              </a:rPr>
              <a:t>Distributed spreadsheets can expose organizations to the risk of major data breaches. Moving from spreadsheets to a secure, cloud-based solution will protect our data and ensure full GDPR compliance. </a:t>
            </a:r>
            <a:br>
              <a:rPr lang="en-GB" sz="1600" dirty="0">
                <a:ea typeface="Arial"/>
                <a:cs typeface="Arial"/>
                <a:sym typeface="Arial"/>
              </a:rPr>
            </a:br>
            <a:br>
              <a:rPr lang="en-GB" sz="1600" dirty="0">
                <a:ea typeface="Arial"/>
                <a:cs typeface="Arial"/>
                <a:sym typeface="Arial"/>
              </a:rPr>
            </a:br>
            <a:r>
              <a:rPr lang="en-GB" sz="1600" dirty="0">
                <a:ea typeface="Arial"/>
                <a:cs typeface="Arial"/>
                <a:sym typeface="Arial"/>
              </a:rPr>
              <a:t>Features such as role- and permission-based access provide complete control over who can see employee data. This is critical when it comes to sensitive information like potential pay gaps and inequity within our company.</a:t>
            </a:r>
          </a:p>
        </p:txBody>
      </p:sp>
      <p:pic>
        <p:nvPicPr>
          <p:cNvPr id="3" name="Picture 2">
            <a:extLst>
              <a:ext uri="{FF2B5EF4-FFF2-40B4-BE49-F238E27FC236}">
                <a16:creationId xmlns:a16="http://schemas.microsoft.com/office/drawing/2014/main" id="{CF489EE9-0495-AD40-82B6-F8FD2B8672EB}"/>
              </a:ext>
            </a:extLst>
          </p:cNvPr>
          <p:cNvPicPr>
            <a:picLocks noChangeAspect="1"/>
          </p:cNvPicPr>
          <p:nvPr/>
        </p:nvPicPr>
        <p:blipFill>
          <a:blip r:embed="rId3"/>
          <a:stretch>
            <a:fillRect/>
          </a:stretch>
        </p:blipFill>
        <p:spPr>
          <a:xfrm>
            <a:off x="623245" y="1611086"/>
            <a:ext cx="5377746" cy="4216309"/>
          </a:xfrm>
          <a:prstGeom prst="rect">
            <a:avLst/>
          </a:prstGeom>
        </p:spPr>
      </p:pic>
    </p:spTree>
    <p:extLst>
      <p:ext uri="{BB962C8B-B14F-4D97-AF65-F5344CB8AC3E}">
        <p14:creationId xmlns:p14="http://schemas.microsoft.com/office/powerpoint/2010/main" val="3243039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A24DD2-C40C-D645-A72C-B9AE581943A8}"/>
              </a:ext>
            </a:extLst>
          </p:cNvPr>
          <p:cNvGrpSpPr/>
          <p:nvPr/>
        </p:nvGrpSpPr>
        <p:grpSpPr>
          <a:xfrm>
            <a:off x="6211956" y="3182470"/>
            <a:ext cx="3487755" cy="493060"/>
            <a:chOff x="1500808" y="5427375"/>
            <a:chExt cx="3487755" cy="493060"/>
          </a:xfrm>
        </p:grpSpPr>
        <p:sp>
          <p:nvSpPr>
            <p:cNvPr id="5" name="Rounded Rectangle 4">
              <a:hlinkClick r:id="rId2"/>
              <a:extLst>
                <a:ext uri="{FF2B5EF4-FFF2-40B4-BE49-F238E27FC236}">
                  <a16:creationId xmlns:a16="http://schemas.microsoft.com/office/drawing/2014/main" id="{4F63F767-72BD-414F-909F-10CE13EA7C28}"/>
                </a:ext>
              </a:extLst>
            </p:cNvPr>
            <p:cNvSpPr/>
            <p:nvPr/>
          </p:nvSpPr>
          <p:spPr>
            <a:xfrm>
              <a:off x="1500808" y="5427375"/>
              <a:ext cx="3487755" cy="49306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2400" rIns="90000" rtlCol="0" anchor="ctr"/>
            <a:lstStyle/>
            <a:p>
              <a:r>
                <a:rPr lang="en-GB" sz="1300" dirty="0">
                  <a:solidFill>
                    <a:schemeClr val="bg1"/>
                  </a:solidFill>
                  <a:latin typeface="Century Gothic" panose="020B0502020202020204" pitchFamily="34" charset="0"/>
                </a:rPr>
                <a:t>Request a demo</a:t>
              </a:r>
              <a:endParaRPr lang="en-MD" sz="130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DD44223B-747F-344E-89C8-C5ED69EA6319}"/>
                </a:ext>
              </a:extLst>
            </p:cNvPr>
            <p:cNvPicPr>
              <a:picLocks noChangeAspect="1"/>
            </p:cNvPicPr>
            <p:nvPr/>
          </p:nvPicPr>
          <p:blipFill>
            <a:blip r:embed="rId3"/>
            <a:stretch>
              <a:fillRect/>
            </a:stretch>
          </p:blipFill>
          <p:spPr>
            <a:xfrm>
              <a:off x="4640514" y="5591660"/>
              <a:ext cx="164491" cy="164491"/>
            </a:xfrm>
            <a:prstGeom prst="rect">
              <a:avLst/>
            </a:prstGeom>
          </p:spPr>
        </p:pic>
      </p:grpSp>
      <p:sp>
        <p:nvSpPr>
          <p:cNvPr id="7" name="Google Shape;430;p55">
            <a:extLst>
              <a:ext uri="{FF2B5EF4-FFF2-40B4-BE49-F238E27FC236}">
                <a16:creationId xmlns:a16="http://schemas.microsoft.com/office/drawing/2014/main" id="{FB099BBB-5A63-0C4E-B041-7CD6BADF04FC}"/>
              </a:ext>
            </a:extLst>
          </p:cNvPr>
          <p:cNvSpPr txBox="1"/>
          <p:nvPr/>
        </p:nvSpPr>
        <p:spPr>
          <a:xfrm>
            <a:off x="1152759" y="2203979"/>
            <a:ext cx="3994834" cy="1956981"/>
          </a:xfrm>
          <a:prstGeom prst="rect">
            <a:avLst/>
          </a:prstGeom>
          <a:noFill/>
          <a:ln>
            <a:noFill/>
          </a:ln>
        </p:spPr>
        <p:txBody>
          <a:bodyPr spcFirstLastPara="1" wrap="square" lIns="91425" tIns="91425" rIns="91425" bIns="91425" anchor="ctr" anchorCtr="0">
            <a:noAutofit/>
          </a:bodyPr>
          <a:lstStyle/>
          <a:p>
            <a:pPr>
              <a:buSzPts val="1600"/>
            </a:pPr>
            <a:r>
              <a:rPr lang="en-GB" b="1" dirty="0">
                <a:solidFill>
                  <a:schemeClr val="bg1"/>
                </a:solidFill>
                <a:ea typeface="Arial"/>
                <a:cs typeface="Arial"/>
                <a:sym typeface="Arial"/>
              </a:rPr>
              <a:t>Star your journey </a:t>
            </a:r>
          </a:p>
          <a:p>
            <a:pPr>
              <a:buSzPts val="1600"/>
            </a:pPr>
            <a:r>
              <a:rPr lang="en-GB" b="1" dirty="0">
                <a:solidFill>
                  <a:schemeClr val="bg1"/>
                </a:solidFill>
                <a:ea typeface="Arial"/>
                <a:cs typeface="Arial"/>
                <a:sym typeface="Arial"/>
              </a:rPr>
              <a:t>towards pay equity today.</a:t>
            </a:r>
          </a:p>
          <a:p>
            <a:pPr>
              <a:buSzPts val="1600"/>
            </a:pPr>
            <a:endParaRPr lang="en-GB" sz="1600" dirty="0">
              <a:solidFill>
                <a:schemeClr val="bg1"/>
              </a:solidFill>
              <a:ea typeface="Arial"/>
              <a:cs typeface="Arial"/>
              <a:sym typeface="Arial"/>
            </a:endParaRPr>
          </a:p>
          <a:p>
            <a:pPr>
              <a:buSzPts val="1600"/>
            </a:pPr>
            <a:r>
              <a:rPr lang="en-GB" sz="1400" dirty="0">
                <a:solidFill>
                  <a:schemeClr val="bg1"/>
                </a:solidFill>
                <a:ea typeface="Arial"/>
                <a:cs typeface="Arial"/>
                <a:sym typeface="Arial"/>
              </a:rPr>
              <a:t>See how our software and services can help you conduct analysis and manage pay equity over time to get pay right.</a:t>
            </a:r>
          </a:p>
        </p:txBody>
      </p:sp>
    </p:spTree>
    <p:extLst>
      <p:ext uri="{BB962C8B-B14F-4D97-AF65-F5344CB8AC3E}">
        <p14:creationId xmlns:p14="http://schemas.microsoft.com/office/powerpoint/2010/main" val="86012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E1E-8026-CF43-9BDD-1E9505C057C5}"/>
              </a:ext>
            </a:extLst>
          </p:cNvPr>
          <p:cNvSpPr>
            <a:spLocks noGrp="1"/>
          </p:cNvSpPr>
          <p:nvPr>
            <p:ph type="title"/>
          </p:nvPr>
        </p:nvSpPr>
        <p:spPr/>
        <p:txBody>
          <a:bodyPr/>
          <a:lstStyle/>
          <a:p>
            <a:pPr>
              <a:lnSpc>
                <a:spcPct val="100000"/>
              </a:lnSpc>
            </a:pPr>
            <a:r>
              <a:rPr lang="en-GB" dirty="0"/>
              <a:t>Women of ethnic groups earn </a:t>
            </a:r>
            <a:r>
              <a:rPr lang="en-GB" dirty="0">
                <a:solidFill>
                  <a:schemeClr val="accent5"/>
                </a:solidFill>
              </a:rPr>
              <a:t>$0.75 </a:t>
            </a:r>
            <a:r>
              <a:rPr lang="en-GB" dirty="0"/>
              <a:t>for every </a:t>
            </a:r>
            <a:br>
              <a:rPr lang="en-GB" dirty="0"/>
            </a:br>
            <a:r>
              <a:rPr lang="en-GB" dirty="0"/>
              <a:t>dollar a white man earns.</a:t>
            </a:r>
            <a:endParaRPr lang="en-RO"/>
          </a:p>
        </p:txBody>
      </p:sp>
      <p:sp>
        <p:nvSpPr>
          <p:cNvPr id="4" name="TextBox 3">
            <a:extLst>
              <a:ext uri="{FF2B5EF4-FFF2-40B4-BE49-F238E27FC236}">
                <a16:creationId xmlns:a16="http://schemas.microsoft.com/office/drawing/2014/main" id="{0AAB762F-509F-1E4C-8C9D-81BD117CDADC}"/>
              </a:ext>
            </a:extLst>
          </p:cNvPr>
          <p:cNvSpPr txBox="1"/>
          <p:nvPr/>
        </p:nvSpPr>
        <p:spPr>
          <a:xfrm>
            <a:off x="549490" y="6164739"/>
            <a:ext cx="3653086" cy="307777"/>
          </a:xfrm>
          <a:prstGeom prst="rect">
            <a:avLst/>
          </a:prstGeom>
          <a:noFill/>
        </p:spPr>
        <p:txBody>
          <a:bodyPr wrap="square" rtlCol="0">
            <a:spAutoFit/>
          </a:bodyPr>
          <a:lstStyle/>
          <a:p>
            <a:r>
              <a:rPr lang="en-RO" sz="1400">
                <a:solidFill>
                  <a:schemeClr val="bg1"/>
                </a:solidFill>
              </a:rPr>
              <a:t>Source: </a:t>
            </a:r>
            <a:r>
              <a:rPr lang="en-GB" sz="1400" dirty="0">
                <a:solidFill>
                  <a:schemeClr val="accent5"/>
                </a:solidFill>
                <a:hlinkClick r:id="rId2">
                  <a:extLst>
                    <a:ext uri="{A12FA001-AC4F-418D-AE19-62706E023703}">
                      <ahyp:hlinkClr xmlns:ahyp="http://schemas.microsoft.com/office/drawing/2018/hyperlinkcolor" val="tx"/>
                    </a:ext>
                  </a:extLst>
                </a:hlinkClick>
              </a:rPr>
              <a:t>Payscale gender pay gap report</a:t>
            </a:r>
            <a:endParaRPr lang="en-RO" sz="1400">
              <a:solidFill>
                <a:schemeClr val="accent5"/>
              </a:solidFill>
            </a:endParaRPr>
          </a:p>
        </p:txBody>
      </p:sp>
    </p:spTree>
    <p:extLst>
      <p:ext uri="{BB962C8B-B14F-4D97-AF65-F5344CB8AC3E}">
        <p14:creationId xmlns:p14="http://schemas.microsoft.com/office/powerpoint/2010/main" val="4271847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E1E-8026-CF43-9BDD-1E9505C057C5}"/>
              </a:ext>
            </a:extLst>
          </p:cNvPr>
          <p:cNvSpPr>
            <a:spLocks noGrp="1"/>
          </p:cNvSpPr>
          <p:nvPr>
            <p:ph type="title"/>
          </p:nvPr>
        </p:nvSpPr>
        <p:spPr/>
        <p:txBody>
          <a:bodyPr/>
          <a:lstStyle/>
          <a:p>
            <a:pPr>
              <a:lnSpc>
                <a:spcPct val="100000"/>
              </a:lnSpc>
            </a:pPr>
            <a:r>
              <a:rPr lang="en-GB" dirty="0">
                <a:solidFill>
                  <a:schemeClr val="accent5"/>
                </a:solidFill>
              </a:rPr>
              <a:t>77% </a:t>
            </a:r>
            <a:r>
              <a:rPr lang="en-GB" dirty="0"/>
              <a:t>of white people were in employment last </a:t>
            </a:r>
            <a:br>
              <a:rPr lang="en-GB" dirty="0"/>
            </a:br>
            <a:r>
              <a:rPr lang="en-GB" dirty="0"/>
              <a:t>year, compared with </a:t>
            </a:r>
            <a:r>
              <a:rPr lang="en-GB" dirty="0">
                <a:solidFill>
                  <a:schemeClr val="accent5"/>
                </a:solidFill>
              </a:rPr>
              <a:t>65% </a:t>
            </a:r>
            <a:r>
              <a:rPr lang="en-GB" dirty="0"/>
              <a:t>of people from all </a:t>
            </a:r>
            <a:br>
              <a:rPr lang="en-GB" dirty="0"/>
            </a:br>
            <a:r>
              <a:rPr lang="en-GB" dirty="0"/>
              <a:t>other ethnic groups combined, but wages vary </a:t>
            </a:r>
            <a:br>
              <a:rPr lang="en-GB" dirty="0"/>
            </a:br>
            <a:r>
              <a:rPr lang="en-GB" dirty="0"/>
              <a:t>among all ethnic groups.</a:t>
            </a:r>
            <a:endParaRPr lang="en-RO"/>
          </a:p>
        </p:txBody>
      </p:sp>
      <p:sp>
        <p:nvSpPr>
          <p:cNvPr id="3" name="TextBox 2">
            <a:extLst>
              <a:ext uri="{FF2B5EF4-FFF2-40B4-BE49-F238E27FC236}">
                <a16:creationId xmlns:a16="http://schemas.microsoft.com/office/drawing/2014/main" id="{A3033762-6E0E-8741-9FBB-5A5E31F3EC83}"/>
              </a:ext>
            </a:extLst>
          </p:cNvPr>
          <p:cNvSpPr txBox="1"/>
          <p:nvPr/>
        </p:nvSpPr>
        <p:spPr>
          <a:xfrm>
            <a:off x="549490" y="6164739"/>
            <a:ext cx="1409939" cy="307777"/>
          </a:xfrm>
          <a:prstGeom prst="rect">
            <a:avLst/>
          </a:prstGeom>
          <a:noFill/>
        </p:spPr>
        <p:txBody>
          <a:bodyPr wrap="square" rtlCol="0">
            <a:spAutoFit/>
          </a:bodyPr>
          <a:lstStyle/>
          <a:p>
            <a:r>
              <a:rPr lang="en-RO" sz="1400">
                <a:solidFill>
                  <a:schemeClr val="bg1"/>
                </a:solidFill>
              </a:rPr>
              <a:t>Source: </a:t>
            </a:r>
            <a:r>
              <a:rPr lang="en-GB" sz="1400" dirty="0">
                <a:solidFill>
                  <a:schemeClr val="accent5"/>
                </a:solidFill>
              </a:rPr>
              <a:t>PWC</a:t>
            </a:r>
            <a:endParaRPr lang="en-RO" sz="1400">
              <a:solidFill>
                <a:schemeClr val="accent5"/>
              </a:solidFill>
            </a:endParaRPr>
          </a:p>
        </p:txBody>
      </p:sp>
    </p:spTree>
    <p:extLst>
      <p:ext uri="{BB962C8B-B14F-4D97-AF65-F5344CB8AC3E}">
        <p14:creationId xmlns:p14="http://schemas.microsoft.com/office/powerpoint/2010/main" val="176905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E1E-8026-CF43-9BDD-1E9505C057C5}"/>
              </a:ext>
            </a:extLst>
          </p:cNvPr>
          <p:cNvSpPr>
            <a:spLocks noGrp="1"/>
          </p:cNvSpPr>
          <p:nvPr>
            <p:ph type="title"/>
          </p:nvPr>
        </p:nvSpPr>
        <p:spPr/>
        <p:txBody>
          <a:bodyPr/>
          <a:lstStyle/>
          <a:p>
            <a:pPr>
              <a:lnSpc>
                <a:spcPct val="100000"/>
              </a:lnSpc>
            </a:pPr>
            <a:r>
              <a:rPr lang="en-GB" dirty="0"/>
              <a:t>When asked whether or not they have a gender </a:t>
            </a:r>
            <a:br>
              <a:rPr lang="en-GB" dirty="0"/>
            </a:br>
            <a:r>
              <a:rPr lang="en-GB" dirty="0"/>
              <a:t>pay gap, </a:t>
            </a:r>
            <a:r>
              <a:rPr lang="en-GB" dirty="0">
                <a:solidFill>
                  <a:schemeClr val="accent2"/>
                </a:solidFill>
              </a:rPr>
              <a:t>60% </a:t>
            </a:r>
            <a:r>
              <a:rPr lang="en-GB" dirty="0"/>
              <a:t>of companies claim that they </a:t>
            </a:r>
            <a:br>
              <a:rPr lang="en-GB" dirty="0"/>
            </a:br>
            <a:r>
              <a:rPr lang="en-GB" dirty="0"/>
              <a:t>do not. However, only </a:t>
            </a:r>
            <a:r>
              <a:rPr lang="en-GB" dirty="0">
                <a:solidFill>
                  <a:schemeClr val="accent2"/>
                </a:solidFill>
              </a:rPr>
              <a:t>46% </a:t>
            </a:r>
            <a:r>
              <a:rPr lang="en-GB" dirty="0"/>
              <a:t>of companies say they </a:t>
            </a:r>
            <a:br>
              <a:rPr lang="en-GB" dirty="0"/>
            </a:br>
            <a:r>
              <a:rPr lang="en-GB" dirty="0"/>
              <a:t>plan to conduct pay equity analysis in 2021.</a:t>
            </a:r>
            <a:endParaRPr lang="en-RO"/>
          </a:p>
        </p:txBody>
      </p:sp>
      <p:sp>
        <p:nvSpPr>
          <p:cNvPr id="3" name="TextBox 2">
            <a:extLst>
              <a:ext uri="{FF2B5EF4-FFF2-40B4-BE49-F238E27FC236}">
                <a16:creationId xmlns:a16="http://schemas.microsoft.com/office/drawing/2014/main" id="{0E4B1F2F-E6CC-904F-B5D2-1655950E2F68}"/>
              </a:ext>
            </a:extLst>
          </p:cNvPr>
          <p:cNvSpPr txBox="1"/>
          <p:nvPr/>
        </p:nvSpPr>
        <p:spPr>
          <a:xfrm>
            <a:off x="549490" y="6164739"/>
            <a:ext cx="3653086" cy="307777"/>
          </a:xfrm>
          <a:prstGeom prst="rect">
            <a:avLst/>
          </a:prstGeom>
          <a:noFill/>
        </p:spPr>
        <p:txBody>
          <a:bodyPr wrap="square" rtlCol="0">
            <a:spAutoFit/>
          </a:bodyPr>
          <a:lstStyle/>
          <a:p>
            <a:r>
              <a:rPr lang="en-RO" sz="1400">
                <a:solidFill>
                  <a:schemeClr val="bg1"/>
                </a:solidFill>
              </a:rPr>
              <a:t>Source: </a:t>
            </a:r>
            <a:r>
              <a:rPr lang="en-GB" sz="1400" dirty="0">
                <a:solidFill>
                  <a:schemeClr val="accent5"/>
                </a:solidFill>
                <a:hlinkClick r:id="rId2">
                  <a:extLst>
                    <a:ext uri="{A12FA001-AC4F-418D-AE19-62706E023703}">
                      <ahyp:hlinkClr xmlns:ahyp="http://schemas.microsoft.com/office/drawing/2018/hyperlinkcolor" val="tx"/>
                    </a:ext>
                  </a:extLst>
                </a:hlinkClick>
              </a:rPr>
              <a:t>Payscale pay equity &amp; DEI report</a:t>
            </a:r>
            <a:endParaRPr lang="en-RO" sz="1400">
              <a:solidFill>
                <a:schemeClr val="accent5"/>
              </a:solidFill>
            </a:endParaRPr>
          </a:p>
        </p:txBody>
      </p:sp>
    </p:spTree>
    <p:extLst>
      <p:ext uri="{BB962C8B-B14F-4D97-AF65-F5344CB8AC3E}">
        <p14:creationId xmlns:p14="http://schemas.microsoft.com/office/powerpoint/2010/main" val="172036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E1E-8026-CF43-9BDD-1E9505C057C5}"/>
              </a:ext>
            </a:extLst>
          </p:cNvPr>
          <p:cNvSpPr>
            <a:spLocks noGrp="1"/>
          </p:cNvSpPr>
          <p:nvPr>
            <p:ph type="title"/>
          </p:nvPr>
        </p:nvSpPr>
        <p:spPr/>
        <p:txBody>
          <a:bodyPr/>
          <a:lstStyle/>
          <a:p>
            <a:pPr>
              <a:lnSpc>
                <a:spcPct val="100000"/>
              </a:lnSpc>
            </a:pPr>
            <a:r>
              <a:rPr lang="en-GB" dirty="0"/>
              <a:t>Companies embracing a diverse and inclusive </a:t>
            </a:r>
            <a:br>
              <a:rPr lang="en-GB" dirty="0"/>
            </a:br>
            <a:r>
              <a:rPr lang="en-GB" dirty="0"/>
              <a:t>culture have a </a:t>
            </a:r>
            <a:r>
              <a:rPr lang="en-GB" dirty="0">
                <a:solidFill>
                  <a:schemeClr val="accent5"/>
                </a:solidFill>
              </a:rPr>
              <a:t>22% </a:t>
            </a:r>
            <a:r>
              <a:rPr lang="en-GB" dirty="0"/>
              <a:t>lower turnover rate and a </a:t>
            </a:r>
            <a:br>
              <a:rPr lang="en-GB" dirty="0"/>
            </a:br>
            <a:r>
              <a:rPr lang="en-GB" dirty="0">
                <a:solidFill>
                  <a:schemeClr val="accent5"/>
                </a:solidFill>
              </a:rPr>
              <a:t>22% </a:t>
            </a:r>
            <a:r>
              <a:rPr lang="en-GB" dirty="0"/>
              <a:t>increase in employee productivity.</a:t>
            </a:r>
            <a:br>
              <a:rPr lang="en-GB" dirty="0"/>
            </a:br>
            <a:br>
              <a:rPr lang="en-GB" dirty="0"/>
            </a:br>
            <a:br>
              <a:rPr lang="en-GB" dirty="0"/>
            </a:br>
            <a:endParaRPr lang="en-RO"/>
          </a:p>
        </p:txBody>
      </p:sp>
      <p:sp>
        <p:nvSpPr>
          <p:cNvPr id="4" name="TextBox 3">
            <a:extLst>
              <a:ext uri="{FF2B5EF4-FFF2-40B4-BE49-F238E27FC236}">
                <a16:creationId xmlns:a16="http://schemas.microsoft.com/office/drawing/2014/main" id="{7FDE1F72-CBD0-9A45-AA37-5865C26A3FA9}"/>
              </a:ext>
            </a:extLst>
          </p:cNvPr>
          <p:cNvSpPr txBox="1"/>
          <p:nvPr/>
        </p:nvSpPr>
        <p:spPr>
          <a:xfrm>
            <a:off x="549490" y="6164739"/>
            <a:ext cx="3653086" cy="307777"/>
          </a:xfrm>
          <a:prstGeom prst="rect">
            <a:avLst/>
          </a:prstGeom>
          <a:noFill/>
        </p:spPr>
        <p:txBody>
          <a:bodyPr wrap="square" rtlCol="0">
            <a:spAutoFit/>
          </a:bodyPr>
          <a:lstStyle/>
          <a:p>
            <a:r>
              <a:rPr lang="en-RO" sz="1400">
                <a:solidFill>
                  <a:schemeClr val="bg1"/>
                </a:solidFill>
              </a:rPr>
              <a:t>Source: </a:t>
            </a:r>
            <a:r>
              <a:rPr lang="en-GB" sz="1400" dirty="0">
                <a:solidFill>
                  <a:schemeClr val="accent5"/>
                </a:solidFill>
              </a:rPr>
              <a:t>Deloitte</a:t>
            </a:r>
            <a:endParaRPr lang="en-RO" sz="1400">
              <a:solidFill>
                <a:schemeClr val="accent5"/>
              </a:solidFill>
            </a:endParaRPr>
          </a:p>
        </p:txBody>
      </p:sp>
      <p:sp>
        <p:nvSpPr>
          <p:cNvPr id="6" name="TextBox 5">
            <a:extLst>
              <a:ext uri="{FF2B5EF4-FFF2-40B4-BE49-F238E27FC236}">
                <a16:creationId xmlns:a16="http://schemas.microsoft.com/office/drawing/2014/main" id="{881C9794-846F-8345-B415-F6D1427D80A7}"/>
              </a:ext>
            </a:extLst>
          </p:cNvPr>
          <p:cNvSpPr txBox="1"/>
          <p:nvPr/>
        </p:nvSpPr>
        <p:spPr>
          <a:xfrm>
            <a:off x="1072243" y="3940969"/>
            <a:ext cx="10047514" cy="710964"/>
          </a:xfrm>
          <a:prstGeom prst="rect">
            <a:avLst/>
          </a:prstGeom>
          <a:noFill/>
        </p:spPr>
        <p:txBody>
          <a:bodyPr wrap="square" rtlCol="0">
            <a:spAutoFit/>
          </a:bodyPr>
          <a:lstStyle/>
          <a:p>
            <a:r>
              <a:rPr lang="en-GB" dirty="0">
                <a:solidFill>
                  <a:schemeClr val="accent3">
                    <a:lumMod val="40000"/>
                    <a:lumOff val="60000"/>
                  </a:schemeClr>
                </a:solidFill>
              </a:rPr>
              <a:t>[Check out our Diversity and Inclusion ROI Calculator by opening the Excel Worksheet below to see what reduced turnover and increased productivity could look like in $ for your own company]</a:t>
            </a:r>
            <a:endParaRPr lang="en-RO">
              <a:solidFill>
                <a:schemeClr val="accent3">
                  <a:lumMod val="40000"/>
                  <a:lumOff val="60000"/>
                </a:schemeClr>
              </a:solidFill>
            </a:endParaRPr>
          </a:p>
        </p:txBody>
      </p:sp>
      <p:pic>
        <p:nvPicPr>
          <p:cNvPr id="7" name="Picture 6">
            <a:hlinkClick r:id="rId2"/>
            <a:extLst>
              <a:ext uri="{FF2B5EF4-FFF2-40B4-BE49-F238E27FC236}">
                <a16:creationId xmlns:a16="http://schemas.microsoft.com/office/drawing/2014/main" id="{19CB2AD6-FE28-694C-968A-29A2CA82853C}"/>
              </a:ext>
            </a:extLst>
          </p:cNvPr>
          <p:cNvPicPr>
            <a:picLocks noChangeAspect="1"/>
          </p:cNvPicPr>
          <p:nvPr/>
        </p:nvPicPr>
        <p:blipFill>
          <a:blip r:embed="rId3"/>
          <a:stretch>
            <a:fillRect/>
          </a:stretch>
        </p:blipFill>
        <p:spPr>
          <a:xfrm>
            <a:off x="5624611" y="4992284"/>
            <a:ext cx="942778" cy="832104"/>
          </a:xfrm>
          <a:prstGeom prst="rect">
            <a:avLst/>
          </a:prstGeom>
        </p:spPr>
      </p:pic>
    </p:spTree>
    <p:extLst>
      <p:ext uri="{BB962C8B-B14F-4D97-AF65-F5344CB8AC3E}">
        <p14:creationId xmlns:p14="http://schemas.microsoft.com/office/powerpoint/2010/main" val="416689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E1E-8026-CF43-9BDD-1E9505C057C5}"/>
              </a:ext>
            </a:extLst>
          </p:cNvPr>
          <p:cNvSpPr>
            <a:spLocks noGrp="1"/>
          </p:cNvSpPr>
          <p:nvPr>
            <p:ph type="title"/>
          </p:nvPr>
        </p:nvSpPr>
        <p:spPr/>
        <p:txBody>
          <a:bodyPr/>
          <a:lstStyle/>
          <a:p>
            <a:pPr>
              <a:lnSpc>
                <a:spcPct val="100000"/>
              </a:lnSpc>
            </a:pPr>
            <a:r>
              <a:rPr lang="en-GB" dirty="0"/>
              <a:t>Companies that close pay gaps now will pay </a:t>
            </a:r>
            <a:br>
              <a:rPr lang="en-GB" dirty="0"/>
            </a:br>
            <a:r>
              <a:rPr lang="en-GB" dirty="0"/>
              <a:t>less than those who wait to take action, </a:t>
            </a:r>
            <a:br>
              <a:rPr lang="en-GB" dirty="0"/>
            </a:br>
            <a:r>
              <a:rPr lang="en-GB" dirty="0"/>
              <a:t>as the average cost to correct gaps </a:t>
            </a:r>
            <a:r>
              <a:rPr lang="en-GB" dirty="0">
                <a:solidFill>
                  <a:schemeClr val="accent2"/>
                </a:solidFill>
              </a:rPr>
              <a:t>increases </a:t>
            </a:r>
            <a:br>
              <a:rPr lang="en-GB" dirty="0">
                <a:solidFill>
                  <a:schemeClr val="accent2"/>
                </a:solidFill>
              </a:rPr>
            </a:br>
            <a:r>
              <a:rPr lang="en-GB" dirty="0">
                <a:solidFill>
                  <a:schemeClr val="accent2"/>
                </a:solidFill>
              </a:rPr>
              <a:t>by US$439,000</a:t>
            </a:r>
            <a:r>
              <a:rPr lang="en-GB" dirty="0"/>
              <a:t> every year.</a:t>
            </a:r>
            <a:endParaRPr lang="en-RO"/>
          </a:p>
        </p:txBody>
      </p:sp>
      <p:sp>
        <p:nvSpPr>
          <p:cNvPr id="3" name="TextBox 2">
            <a:extLst>
              <a:ext uri="{FF2B5EF4-FFF2-40B4-BE49-F238E27FC236}">
                <a16:creationId xmlns:a16="http://schemas.microsoft.com/office/drawing/2014/main" id="{87D19E3E-973E-054A-AB67-0AFE1569BF97}"/>
              </a:ext>
            </a:extLst>
          </p:cNvPr>
          <p:cNvSpPr txBox="1"/>
          <p:nvPr/>
        </p:nvSpPr>
        <p:spPr>
          <a:xfrm>
            <a:off x="549490" y="6164739"/>
            <a:ext cx="1780053" cy="307777"/>
          </a:xfrm>
          <a:prstGeom prst="rect">
            <a:avLst/>
          </a:prstGeom>
          <a:noFill/>
        </p:spPr>
        <p:txBody>
          <a:bodyPr wrap="square" rtlCol="0">
            <a:spAutoFit/>
          </a:bodyPr>
          <a:lstStyle/>
          <a:p>
            <a:r>
              <a:rPr lang="en-RO" sz="1400">
                <a:solidFill>
                  <a:schemeClr val="bg1"/>
                </a:solidFill>
              </a:rPr>
              <a:t>Source: </a:t>
            </a:r>
            <a:r>
              <a:rPr lang="en-RO" sz="1400">
                <a:solidFill>
                  <a:schemeClr val="accent5"/>
                </a:solidFill>
              </a:rPr>
              <a:t>Gartner</a:t>
            </a:r>
          </a:p>
        </p:txBody>
      </p:sp>
    </p:spTree>
    <p:extLst>
      <p:ext uri="{BB962C8B-B14F-4D97-AF65-F5344CB8AC3E}">
        <p14:creationId xmlns:p14="http://schemas.microsoft.com/office/powerpoint/2010/main" val="377109223"/>
      </p:ext>
    </p:extLst>
  </p:cSld>
  <p:clrMapOvr>
    <a:masterClrMapping/>
  </p:clrMapOvr>
</p:sld>
</file>

<file path=ppt/theme/theme1.xml><?xml version="1.0" encoding="utf-8"?>
<a:theme xmlns:a="http://schemas.openxmlformats.org/drawingml/2006/main" name="Office Theme">
  <a:themeElements>
    <a:clrScheme name="Payscale 1">
      <a:dk1>
        <a:srgbClr val="284359"/>
      </a:dk1>
      <a:lt1>
        <a:srgbClr val="FFFFFF"/>
      </a:lt1>
      <a:dk2>
        <a:srgbClr val="17064B"/>
      </a:dk2>
      <a:lt2>
        <a:srgbClr val="EDEFF0"/>
      </a:lt2>
      <a:accent1>
        <a:srgbClr val="3880EE"/>
      </a:accent1>
      <a:accent2>
        <a:srgbClr val="53D1DE"/>
      </a:accent2>
      <a:accent3>
        <a:srgbClr val="A8B2BC"/>
      </a:accent3>
      <a:accent4>
        <a:srgbClr val="D40D50"/>
      </a:accent4>
      <a:accent5>
        <a:srgbClr val="FFB200"/>
      </a:accent5>
      <a:accent6>
        <a:srgbClr val="2E0B96"/>
      </a:accent6>
      <a:hlink>
        <a:srgbClr val="3880EE"/>
      </a:hlink>
      <a:folHlink>
        <a:srgbClr val="53D1DE"/>
      </a:folHlink>
    </a:clrScheme>
    <a:fontScheme name="Payscale">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AE7E49733AA8438895A6F8412D3B65" ma:contentTypeVersion="11" ma:contentTypeDescription="Create a new document." ma:contentTypeScope="" ma:versionID="78d3ec5f390153848ac50f830794cf7c">
  <xsd:schema xmlns:xsd="http://www.w3.org/2001/XMLSchema" xmlns:xs="http://www.w3.org/2001/XMLSchema" xmlns:p="http://schemas.microsoft.com/office/2006/metadata/properties" xmlns:ns2="6a6c5354-70fa-4873-9d25-2afb8ff2f499" xmlns:ns3="6e3d187e-45cb-415b-9ed1-6f9a1dc8d141" targetNamespace="http://schemas.microsoft.com/office/2006/metadata/properties" ma:root="true" ma:fieldsID="13c0780faacfc1bba788d3fc72f97f45" ns2:_="" ns3:_="">
    <xsd:import namespace="6a6c5354-70fa-4873-9d25-2afb8ff2f499"/>
    <xsd:import namespace="6e3d187e-45cb-415b-9ed1-6f9a1dc8d1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c5354-70fa-4873-9d25-2afb8ff2f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3d187e-45cb-415b-9ed1-6f9a1dc8d14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7FF527-A757-43C5-B333-0C1E026E3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c5354-70fa-4873-9d25-2afb8ff2f499"/>
    <ds:schemaRef ds:uri="6e3d187e-45cb-415b-9ed1-6f9a1dc8d1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CE9BB0-8ECF-40C7-9E99-2C42791E8563}">
  <ds:schemaRefs>
    <ds:schemaRef ds:uri="http://schemas.microsoft.com/sharepoint/v3/contenttype/forms"/>
  </ds:schemaRefs>
</ds:datastoreItem>
</file>

<file path=customXml/itemProps3.xml><?xml version="1.0" encoding="utf-8"?>
<ds:datastoreItem xmlns:ds="http://schemas.openxmlformats.org/officeDocument/2006/customXml" ds:itemID="{2794300B-625E-4578-8641-BAE5F83FA96F}">
  <ds:schemaRef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6a6c5354-70fa-4873-9d25-2afb8ff2f499"/>
    <ds:schemaRef ds:uri="http://www.w3.org/XML/1998/namespace"/>
    <ds:schemaRef ds:uri="http://schemas.openxmlformats.org/package/2006/metadata/core-properties"/>
    <ds:schemaRef ds:uri="6e3d187e-45cb-415b-9ed1-6f9a1dc8d14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3715</TotalTime>
  <Words>2845</Words>
  <Application>Microsoft Macintosh PowerPoint</Application>
  <PresentationFormat>Widescreen</PresentationFormat>
  <Paragraphs>262</Paragraphs>
  <Slides>43</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Century Gothic</vt:lpstr>
      <vt:lpstr>Gordita</vt:lpstr>
      <vt:lpstr>Inter</vt:lpstr>
      <vt:lpstr>Office Theme</vt:lpstr>
      <vt:lpstr>PowerPoint Presentation</vt:lpstr>
      <vt:lpstr>Hi there!</vt:lpstr>
      <vt:lpstr>What’s in your pitch deck:</vt:lpstr>
      <vt:lpstr>In 2021, women make only $0.82 for every  dollar a man makes.</vt:lpstr>
      <vt:lpstr>Women of ethnic groups earn $0.75 for every  dollar a white man earns.</vt:lpstr>
      <vt:lpstr>77% of white people were in employment last  year, compared with 65% of people from all  other ethnic groups combined, but wages vary  among all ethnic groups.</vt:lpstr>
      <vt:lpstr>When asked whether or not they have a gender  pay gap, 60% of companies claim that they  do not. However, only 46% of companies say they  plan to conduct pay equity analysis in 2021.</vt:lpstr>
      <vt:lpstr>Companies embracing a diverse and inclusive  culture have a 22% lower turnover rate and a  22% increase in employee productivity.   </vt:lpstr>
      <vt:lpstr>Companies that close pay gaps now will pay  less than those who wait to take action,  as the average cost to correct gaps increases  by US$439,000 every year.</vt:lpstr>
      <vt:lpstr>In the media</vt:lpstr>
      <vt:lpstr>Recent lawsuits alleging pay inequities have sought damages in excess of US$100 million.</vt:lpstr>
      <vt:lpstr>Top performing organizations have a higher rate of reporting pay equity as somewhat important or very important (72.2%) compared to non-top performers (63.1%).  Let’s be part of that majority.</vt:lpstr>
      <vt:lpstr>Let’s get real.  Pay equity has become a societal, economic  and political issue. Most companies have a pay  equity challenge, but don’t know the extent of it.</vt:lpstr>
      <vt:lpstr>Pay equity has become key in business strategy and a regulatory compliance requirement.  Without it, companies have an increased  exposure to litigation and brand damage.</vt:lpstr>
      <vt:lpstr>What if you could prove your commitment to fair pay, minimize legal risks, and protect your  brand reputation all in one place?</vt:lpstr>
      <vt:lpstr>You can with</vt:lpstr>
      <vt:lpstr>PowerPoint Presentation</vt:lpstr>
      <vt:lpstr>Payscale is...</vt:lpstr>
      <vt:lpstr>PowerPoint Presentation</vt:lpstr>
      <vt:lpstr>PowerPoint Presentation</vt:lpstr>
      <vt:lpstr>PowerPoint Presentation</vt:lpstr>
      <vt:lpstr>PowerPoint Presentation</vt:lpstr>
      <vt:lpstr>A business case for Payscale Pay Equity</vt:lpstr>
      <vt:lpstr>How Payscale Pay Equity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Appendix</vt:lpstr>
      <vt:lpstr>Business case examples</vt:lpstr>
      <vt:lpstr>A business case for Payscale Pay Equity (example)</vt:lpstr>
      <vt:lpstr>A business case for Payscale Pay Equity (example)</vt:lpstr>
      <vt:lpstr>Here’s the proof</vt:lpstr>
      <vt:lpstr>PowerPoint Presentation</vt:lpstr>
      <vt:lpstr>PowerPoint Presentation</vt:lpstr>
      <vt:lpstr>Data security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Keenan</dc:creator>
  <cp:lastModifiedBy>Marisha Sesto</cp:lastModifiedBy>
  <cp:revision>145</cp:revision>
  <dcterms:created xsi:type="dcterms:W3CDTF">2021-03-19T16:45:23Z</dcterms:created>
  <dcterms:modified xsi:type="dcterms:W3CDTF">2021-12-02T17:09:50Z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0x0101008EAE7E49733AA8438895A6F8412D3B65</vt:lpwstr>
  </property>
</Properties>
</file>